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43" r:id="rId5"/>
    <p:sldMasterId id="2147483694" r:id="rId6"/>
    <p:sldMasterId id="2147483799" r:id="rId7"/>
    <p:sldMasterId id="2147483802" r:id="rId8"/>
    <p:sldMasterId id="2147483816" r:id="rId9"/>
    <p:sldMasterId id="2147483814" r:id="rId10"/>
  </p:sldMasterIdLst>
  <p:notesMasterIdLst>
    <p:notesMasterId r:id="rId54"/>
  </p:notesMasterIdLst>
  <p:sldIdLst>
    <p:sldId id="2145706099" r:id="rId11"/>
    <p:sldId id="2145706100" r:id="rId12"/>
    <p:sldId id="2145706101" r:id="rId13"/>
    <p:sldId id="2145706111" r:id="rId14"/>
    <p:sldId id="2145706106" r:id="rId15"/>
    <p:sldId id="2145706129" r:id="rId16"/>
    <p:sldId id="2145706107" r:id="rId17"/>
    <p:sldId id="2145706024" r:id="rId18"/>
    <p:sldId id="2145706051" r:id="rId19"/>
    <p:sldId id="2145706017" r:id="rId20"/>
    <p:sldId id="2145706019" r:id="rId21"/>
    <p:sldId id="4690" r:id="rId22"/>
    <p:sldId id="2145706110" r:id="rId23"/>
    <p:sldId id="4674" r:id="rId24"/>
    <p:sldId id="2145706113" r:id="rId25"/>
    <p:sldId id="2145706114" r:id="rId26"/>
    <p:sldId id="2145706115" r:id="rId27"/>
    <p:sldId id="2145706116" r:id="rId28"/>
    <p:sldId id="2145706117" r:id="rId29"/>
    <p:sldId id="2145706118" r:id="rId30"/>
    <p:sldId id="2145706112" r:id="rId31"/>
    <p:sldId id="2145706119" r:id="rId32"/>
    <p:sldId id="2145706120" r:id="rId33"/>
    <p:sldId id="2145706121" r:id="rId34"/>
    <p:sldId id="2145706122" r:id="rId35"/>
    <p:sldId id="2145706108" r:id="rId36"/>
    <p:sldId id="2145706030" r:id="rId37"/>
    <p:sldId id="2145706109" r:id="rId38"/>
    <p:sldId id="2145706078" r:id="rId39"/>
    <p:sldId id="2145706079" r:id="rId40"/>
    <p:sldId id="2145706080" r:id="rId41"/>
    <p:sldId id="2145706057" r:id="rId42"/>
    <p:sldId id="2145706102" r:id="rId43"/>
    <p:sldId id="2145706083" r:id="rId44"/>
    <p:sldId id="2145706084" r:id="rId45"/>
    <p:sldId id="2145706085" r:id="rId46"/>
    <p:sldId id="2145706086" r:id="rId47"/>
    <p:sldId id="2145706087" r:id="rId48"/>
    <p:sldId id="2145706088" r:id="rId49"/>
    <p:sldId id="2145706089" r:id="rId50"/>
    <p:sldId id="2145706090" r:id="rId51"/>
    <p:sldId id="2145706091" r:id="rId52"/>
    <p:sldId id="27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5C7D"/>
    <a:srgbClr val="145D7D"/>
    <a:srgbClr val="285C4D"/>
    <a:srgbClr val="A39382"/>
    <a:srgbClr val="2E1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761" autoAdjust="0"/>
    <p:restoredTop sz="94660"/>
  </p:normalViewPr>
  <p:slideViewPr>
    <p:cSldViewPr snapToGrid="0">
      <p:cViewPr varScale="1">
        <p:scale>
          <a:sx n="57" d="100"/>
          <a:sy n="57" d="100"/>
        </p:scale>
        <p:origin x="282" y="66"/>
      </p:cViewPr>
      <p:guideLst/>
    </p:cSldViewPr>
  </p:slideViewPr>
  <p:notesTextViewPr>
    <p:cViewPr>
      <p:scale>
        <a:sx n="1" d="1"/>
        <a:sy n="1" d="1"/>
      </p:scale>
      <p:origin x="0" y="0"/>
    </p:cViewPr>
  </p:notesTextViewPr>
  <p:sorterViewPr>
    <p:cViewPr>
      <p:scale>
        <a:sx n="100" d="100"/>
        <a:sy n="100" d="100"/>
      </p:scale>
      <p:origin x="0" y="-53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heme" Target="theme/theme1.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217CE0-DEEA-43FC-8C22-51EA173DB965}" type="datetimeFigureOut">
              <a:rPr lang="en-US" smtClean="0"/>
              <a:t>4/21/2021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0B4024-7D66-4237-B4AE-F80EB7D5D350}" type="slidenum">
              <a:rPr lang="en-US" smtClean="0"/>
              <a:t>‹#›</a:t>
            </a:fld>
            <a:endParaRPr lang="en-US"/>
          </a:p>
        </p:txBody>
      </p:sp>
    </p:spTree>
    <p:extLst>
      <p:ext uri="{BB962C8B-B14F-4D97-AF65-F5344CB8AC3E}">
        <p14:creationId xmlns:p14="http://schemas.microsoft.com/office/powerpoint/2010/main" val="557956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vaers.hhs.gov/reportevent.html"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cdc.gov/coronavirus/2019-ncov/vaccines/safety/vsafe.html"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2370552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2358832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defRPr/>
            </a:pPr>
            <a:r>
              <a:rPr lang="en-US" sz="1200" b="0" i="0" kern="1200" dirty="0">
                <a:solidFill>
                  <a:schemeClr val="tx1"/>
                </a:solidFill>
                <a:effectLst/>
                <a:latin typeface="+mn-lt"/>
                <a:ea typeface="+mn-ea"/>
                <a:cs typeface="+mn-cs"/>
              </a:rPr>
              <a:t>COVID-19 vaccines are being held to the same safety standards as other routine vaccines. </a:t>
            </a:r>
            <a:r>
              <a:rPr lang="en-US" dirty="0"/>
              <a:t>Several </a:t>
            </a:r>
            <a:r>
              <a:rPr lang="en-US" sz="1200" b="0" i="0" kern="1200" dirty="0">
                <a:solidFill>
                  <a:schemeClr val="tx1"/>
                </a:solidFill>
                <a:effectLst/>
                <a:latin typeface="+mn-lt"/>
                <a:ea typeface="+mn-ea"/>
                <a:cs typeface="+mn-cs"/>
              </a:rPr>
              <a:t>expert and independent groups evaluate the safety of vaccines being given to people in the United States.</a:t>
            </a:r>
            <a:r>
              <a:rPr lang="en-US" dirty="0"/>
              <a:t>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dirty="0"/>
              <a:t>Before ANY vaccines receive authorization or approval, the </a:t>
            </a:r>
            <a:r>
              <a:rPr lang="en-US" b="1" dirty="0"/>
              <a:t>Federal Drug Administration (FDA) </a:t>
            </a:r>
            <a:r>
              <a:rPr lang="en-US" dirty="0"/>
              <a:t>carefully reviews all the safety data from clinical trials. And t</a:t>
            </a:r>
            <a:r>
              <a:rPr lang="en-US" sz="1200" b="0" i="0" kern="1200" dirty="0">
                <a:solidFill>
                  <a:schemeClr val="tx1"/>
                </a:solidFill>
                <a:effectLst/>
                <a:latin typeface="+mn-lt"/>
                <a:ea typeface="+mn-ea"/>
                <a:cs typeface="+mn-cs"/>
              </a:rPr>
              <a:t>he </a:t>
            </a:r>
            <a:r>
              <a:rPr lang="en-US" sz="1200" b="1" i="0" kern="1200" dirty="0">
                <a:solidFill>
                  <a:schemeClr val="tx1"/>
                </a:solidFill>
                <a:effectLst/>
                <a:latin typeface="+mn-lt"/>
                <a:ea typeface="+mn-ea"/>
                <a:cs typeface="+mn-cs"/>
              </a:rPr>
              <a:t>Advisory Committee on Immunization Practices, or ACIP, </a:t>
            </a:r>
            <a:r>
              <a:rPr lang="en-US" sz="1200" b="0" i="0" kern="1200" dirty="0">
                <a:solidFill>
                  <a:schemeClr val="tx1"/>
                </a:solidFill>
                <a:effectLst/>
                <a:latin typeface="+mn-lt"/>
                <a:ea typeface="+mn-ea"/>
                <a:cs typeface="+mn-cs"/>
              </a:rPr>
              <a:t>which is an independent body of experts, reviews all safety data before recommending use. FDA and ACIP have </a:t>
            </a:r>
            <a:r>
              <a:rPr lang="en-US" dirty="0">
                <a:solidFill>
                  <a:srgbClr val="000000"/>
                </a:solidFill>
                <a:cs typeface="Calibri"/>
              </a:rPr>
              <a:t>qualified scientific and clinical experts with minimal conflicts of interest reviewing all of the data.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sz="1200" b="0" i="0" kern="1200" dirty="0">
                <a:solidFill>
                  <a:schemeClr val="tx1"/>
                </a:solidFill>
                <a:effectLst/>
                <a:latin typeface="+mn-lt"/>
                <a:ea typeface="+mn-ea"/>
                <a:cs typeface="+mn-cs"/>
              </a:rPr>
              <a:t>After </a:t>
            </a:r>
            <a:r>
              <a:rPr lang="en-US" dirty="0"/>
              <a:t>ANY vaccines</a:t>
            </a:r>
            <a:r>
              <a:rPr lang="en-US" sz="1200" b="0" i="0" kern="1200" dirty="0">
                <a:solidFill>
                  <a:schemeClr val="tx1"/>
                </a:solidFill>
                <a:effectLst/>
                <a:latin typeface="+mn-lt"/>
                <a:ea typeface="+mn-ea"/>
                <a:cs typeface="+mn-cs"/>
              </a:rPr>
              <a:t> are authorized and in use, both FDA and CDC continue to monitor </a:t>
            </a:r>
            <a:r>
              <a:rPr lang="en-US" sz="1200" i="0" kern="1200" dirty="0">
                <a:solidFill>
                  <a:schemeClr val="tx1"/>
                </a:solidFill>
                <a:effectLst/>
                <a:latin typeface="+mn-lt"/>
                <a:ea typeface="+mn-ea"/>
                <a:cs typeface="+mn-cs"/>
              </a:rPr>
              <a:t>their safety</a:t>
            </a:r>
            <a:r>
              <a:rPr lang="en-US" dirty="0"/>
              <a:t>. </a:t>
            </a:r>
            <a:endParaRPr lang="en-US" sz="1200" i="0" kern="1200" dirty="0">
              <a:solidFill>
                <a:schemeClr val="tx1"/>
              </a:solidFill>
              <a:effectLst/>
              <a:latin typeface="+mn-lt"/>
              <a:cs typeface="Calibri"/>
            </a:endParaRPr>
          </a:p>
          <a:p>
            <a:pPr>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Existing systems </a:t>
            </a:r>
            <a:r>
              <a:rPr lang="en-US" dirty="0"/>
              <a:t>can</a:t>
            </a:r>
            <a:r>
              <a:rPr lang="en-US" sz="1200" b="0" i="0" kern="1200" dirty="0">
                <a:solidFill>
                  <a:schemeClr val="tx1"/>
                </a:solidFill>
                <a:effectLst/>
                <a:latin typeface="+mn-lt"/>
                <a:ea typeface="+mn-ea"/>
                <a:cs typeface="+mn-cs"/>
              </a:rPr>
              <a:t> rapidly detect possible vaccine safety problems. These systems are being scaled up for COVID-19 vaccine introduction to fully meet the needs of the nation. Additional systems and data sources are also being developed to further enhance safety monitoring capabilities. </a:t>
            </a:r>
            <a:endParaRPr lang="en-US" sz="1200" b="0" i="0" kern="1200" dirty="0">
              <a:solidFill>
                <a:schemeClr val="tx1"/>
              </a:solidFill>
              <a:effectLst/>
              <a:latin typeface="+mn-lt"/>
              <a:cs typeface="Calibri"/>
            </a:endParaRPr>
          </a:p>
          <a:p>
            <a:pPr>
              <a:spcBef>
                <a:spcPct val="30000"/>
              </a:spcBef>
              <a:spcAft>
                <a:spcPct val="0"/>
              </a:spcAft>
              <a:defRPr/>
            </a:pPr>
            <a:endParaRPr lang="en-US" dirty="0">
              <a:cs typeface="Calibri"/>
            </a:endParaRPr>
          </a:p>
          <a:p>
            <a:pPr>
              <a:defRPr/>
            </a:pPr>
            <a:r>
              <a:rPr lang="en-US" dirty="0"/>
              <a:t>There are systems in place that allow CDC and FDA to watch for safety issues: </a:t>
            </a:r>
            <a:endParaRPr lang="en-US" dirty="0">
              <a:cs typeface="Calibri" panose="020F0502020204030204"/>
            </a:endParaRPr>
          </a:p>
          <a:p>
            <a:pPr marL="285750" indent="-285750">
              <a:buFont typeface="Symbol"/>
              <a:buChar char="•"/>
              <a:defRPr/>
            </a:pPr>
            <a:r>
              <a:rPr lang="en-US" b="1" dirty="0"/>
              <a:t>CDC: V-safe</a:t>
            </a:r>
            <a:r>
              <a:rPr lang="en-US" dirty="0"/>
              <a:t> — A new smartphone-based, after-vaccination health checker for people who receive COVID-19 vaccines. </a:t>
            </a:r>
            <a:r>
              <a:rPr lang="en-US" b="1" dirty="0"/>
              <a:t>V-safe</a:t>
            </a:r>
            <a:r>
              <a:rPr lang="en-US" dirty="0"/>
              <a:t> uses text messaging and web surveys from CDC to check in with vaccine recipients following COVID-19 vaccination. </a:t>
            </a:r>
            <a:r>
              <a:rPr lang="en-US" b="1" dirty="0"/>
              <a:t>V-safe</a:t>
            </a:r>
            <a:r>
              <a:rPr lang="en-US" dirty="0"/>
              <a:t> also provides second vaccine dose reminders if needed, and telephone follow up to anyone who reports medically significant (important) adverse events. </a:t>
            </a:r>
            <a:endParaRPr lang="en-US" dirty="0">
              <a:cs typeface="Calibri"/>
            </a:endParaRPr>
          </a:p>
          <a:p>
            <a:pPr marL="285750" indent="-285750">
              <a:buFont typeface="Symbol"/>
              <a:buChar char="•"/>
              <a:defRPr/>
            </a:pPr>
            <a:r>
              <a:rPr lang="en-US" b="1" dirty="0"/>
              <a:t>CDC and FDA</a:t>
            </a:r>
            <a:r>
              <a:rPr lang="en-US" dirty="0"/>
              <a:t>: </a:t>
            </a:r>
            <a:r>
              <a:rPr lang="en-US" b="1" dirty="0"/>
              <a:t>Vaccine Adverse Event Reporting System (VAERS)</a:t>
            </a:r>
            <a:r>
              <a:rPr lang="en-US" dirty="0"/>
              <a:t> — The national system that collects reports from healthcare professionals, vaccine manufacturers, and the public of adverse events that happen after vaccination; reports of adverse events that are unexpected, appear to happen more often than expected, or have unusual patterns are followed up with specific studies. </a:t>
            </a:r>
            <a:endParaRPr lang="en-US" dirty="0">
              <a:cs typeface="Calibri"/>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5833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defRPr/>
            </a:pPr>
            <a:r>
              <a:rPr lang="en-US" sz="1200" b="0" i="0" kern="1200" dirty="0">
                <a:solidFill>
                  <a:schemeClr val="tx1"/>
                </a:solidFill>
                <a:effectLst/>
                <a:latin typeface="+mn-lt"/>
                <a:ea typeface="+mn-ea"/>
                <a:cs typeface="+mn-cs"/>
              </a:rPr>
              <a:t>COVID-19 vaccines are being held to the same safety standards as other routine vaccines. </a:t>
            </a:r>
            <a:r>
              <a:rPr lang="en-US" dirty="0"/>
              <a:t>Several </a:t>
            </a:r>
            <a:r>
              <a:rPr lang="en-US" sz="1200" b="0" i="0" kern="1200" dirty="0">
                <a:solidFill>
                  <a:schemeClr val="tx1"/>
                </a:solidFill>
                <a:effectLst/>
                <a:latin typeface="+mn-lt"/>
                <a:ea typeface="+mn-ea"/>
                <a:cs typeface="+mn-cs"/>
              </a:rPr>
              <a:t>expert and independent groups evaluate the safety of vaccines being given to people in the United States.</a:t>
            </a:r>
            <a:r>
              <a:rPr lang="en-US" dirty="0"/>
              <a:t>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dirty="0"/>
              <a:t>Before ANY vaccines receive authorization or approval, the </a:t>
            </a:r>
            <a:r>
              <a:rPr lang="en-US" b="1" dirty="0"/>
              <a:t>Federal Drug Administration (FDA) </a:t>
            </a:r>
            <a:r>
              <a:rPr lang="en-US" dirty="0"/>
              <a:t>carefully reviews all the safety data from clinical trials. And t</a:t>
            </a:r>
            <a:r>
              <a:rPr lang="en-US" sz="1200" b="0" i="0" kern="1200" dirty="0">
                <a:solidFill>
                  <a:schemeClr val="tx1"/>
                </a:solidFill>
                <a:effectLst/>
                <a:latin typeface="+mn-lt"/>
                <a:ea typeface="+mn-ea"/>
                <a:cs typeface="+mn-cs"/>
              </a:rPr>
              <a:t>he </a:t>
            </a:r>
            <a:r>
              <a:rPr lang="en-US" sz="1200" b="1" i="0" kern="1200" dirty="0">
                <a:solidFill>
                  <a:schemeClr val="tx1"/>
                </a:solidFill>
                <a:effectLst/>
                <a:latin typeface="+mn-lt"/>
                <a:ea typeface="+mn-ea"/>
                <a:cs typeface="+mn-cs"/>
              </a:rPr>
              <a:t>Advisory Committee on Immunization Practices, or ACIP, </a:t>
            </a:r>
            <a:r>
              <a:rPr lang="en-US" sz="1200" b="0" i="0" kern="1200" dirty="0">
                <a:solidFill>
                  <a:schemeClr val="tx1"/>
                </a:solidFill>
                <a:effectLst/>
                <a:latin typeface="+mn-lt"/>
                <a:ea typeface="+mn-ea"/>
                <a:cs typeface="+mn-cs"/>
              </a:rPr>
              <a:t>which is an independent body of experts, reviews all safety data before recommending use. FDA and ACIP have </a:t>
            </a:r>
            <a:r>
              <a:rPr lang="en-US" dirty="0">
                <a:solidFill>
                  <a:srgbClr val="000000"/>
                </a:solidFill>
                <a:cs typeface="Calibri"/>
              </a:rPr>
              <a:t>qualified scientific and clinical experts with minimal conflicts of interest reviewing all of the data.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sz="1200" b="0" i="0" kern="1200" dirty="0">
                <a:solidFill>
                  <a:schemeClr val="tx1"/>
                </a:solidFill>
                <a:effectLst/>
                <a:latin typeface="+mn-lt"/>
                <a:ea typeface="+mn-ea"/>
                <a:cs typeface="+mn-cs"/>
              </a:rPr>
              <a:t>After </a:t>
            </a:r>
            <a:r>
              <a:rPr lang="en-US" dirty="0"/>
              <a:t>ANY vaccines</a:t>
            </a:r>
            <a:r>
              <a:rPr lang="en-US" sz="1200" b="0" i="0" kern="1200" dirty="0">
                <a:solidFill>
                  <a:schemeClr val="tx1"/>
                </a:solidFill>
                <a:effectLst/>
                <a:latin typeface="+mn-lt"/>
                <a:ea typeface="+mn-ea"/>
                <a:cs typeface="+mn-cs"/>
              </a:rPr>
              <a:t> are authorized and in use, both FDA and CDC continue to monitor </a:t>
            </a:r>
            <a:r>
              <a:rPr lang="en-US" sz="1200" i="0" kern="1200" dirty="0">
                <a:solidFill>
                  <a:schemeClr val="tx1"/>
                </a:solidFill>
                <a:effectLst/>
                <a:latin typeface="+mn-lt"/>
                <a:ea typeface="+mn-ea"/>
                <a:cs typeface="+mn-cs"/>
              </a:rPr>
              <a:t>their safety</a:t>
            </a:r>
            <a:r>
              <a:rPr lang="en-US" dirty="0"/>
              <a:t>. </a:t>
            </a:r>
            <a:endParaRPr lang="en-US" sz="1200" i="0" kern="1200" dirty="0">
              <a:solidFill>
                <a:schemeClr val="tx1"/>
              </a:solidFill>
              <a:effectLst/>
              <a:latin typeface="+mn-lt"/>
              <a:cs typeface="Calibri"/>
            </a:endParaRPr>
          </a:p>
          <a:p>
            <a:pPr>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Existing systems </a:t>
            </a:r>
            <a:r>
              <a:rPr lang="en-US" dirty="0"/>
              <a:t>can</a:t>
            </a:r>
            <a:r>
              <a:rPr lang="en-US" sz="1200" b="0" i="0" kern="1200" dirty="0">
                <a:solidFill>
                  <a:schemeClr val="tx1"/>
                </a:solidFill>
                <a:effectLst/>
                <a:latin typeface="+mn-lt"/>
                <a:ea typeface="+mn-ea"/>
                <a:cs typeface="+mn-cs"/>
              </a:rPr>
              <a:t> rapidly detect possible vaccine safety problems. These systems are being scaled up for COVID-19 vaccine introduction to fully meet the needs of the nation. Additional systems and data sources are also being developed to further enhance safety monitoring capabilities. </a:t>
            </a:r>
            <a:endParaRPr lang="en-US" sz="1200" b="0" i="0" kern="1200" dirty="0">
              <a:solidFill>
                <a:schemeClr val="tx1"/>
              </a:solidFill>
              <a:effectLst/>
              <a:latin typeface="+mn-lt"/>
              <a:cs typeface="Calibri"/>
            </a:endParaRPr>
          </a:p>
          <a:p>
            <a:pPr>
              <a:spcBef>
                <a:spcPct val="30000"/>
              </a:spcBef>
              <a:spcAft>
                <a:spcPct val="0"/>
              </a:spcAft>
              <a:defRPr/>
            </a:pPr>
            <a:endParaRPr lang="en-US" dirty="0">
              <a:cs typeface="Calibri"/>
            </a:endParaRPr>
          </a:p>
          <a:p>
            <a:pPr>
              <a:defRPr/>
            </a:pPr>
            <a:r>
              <a:rPr lang="en-US" dirty="0"/>
              <a:t>There are systems in place that allow CDC and FDA to watch for safety issues: </a:t>
            </a:r>
            <a:endParaRPr lang="en-US" dirty="0">
              <a:cs typeface="Calibri" panose="020F0502020204030204"/>
            </a:endParaRPr>
          </a:p>
          <a:p>
            <a:pPr marL="285750" indent="-285750">
              <a:buFont typeface="Symbol"/>
              <a:buChar char="•"/>
              <a:defRPr/>
            </a:pPr>
            <a:r>
              <a:rPr lang="en-US" b="1" dirty="0"/>
              <a:t>CDC: V-safe</a:t>
            </a:r>
            <a:r>
              <a:rPr lang="en-US" dirty="0"/>
              <a:t> — A new smartphone-based, after-vaccination health checker for people who receive COVID-19 vaccines. </a:t>
            </a:r>
            <a:r>
              <a:rPr lang="en-US" b="1" dirty="0"/>
              <a:t>V-safe</a:t>
            </a:r>
            <a:r>
              <a:rPr lang="en-US" dirty="0"/>
              <a:t> uses text messaging and web surveys from CDC to check in with vaccine recipients following COVID-19 vaccination. </a:t>
            </a:r>
            <a:r>
              <a:rPr lang="en-US" b="1" dirty="0"/>
              <a:t>V-safe</a:t>
            </a:r>
            <a:r>
              <a:rPr lang="en-US" dirty="0"/>
              <a:t> also provides second vaccine dose reminders if needed, and telephone follow up to anyone who reports medically significant (important) adverse events. </a:t>
            </a:r>
            <a:endParaRPr lang="en-US" dirty="0">
              <a:cs typeface="Calibri"/>
            </a:endParaRPr>
          </a:p>
          <a:p>
            <a:pPr marL="285750" indent="-285750">
              <a:buFont typeface="Symbol"/>
              <a:buChar char="•"/>
              <a:defRPr/>
            </a:pPr>
            <a:r>
              <a:rPr lang="en-US" b="1" dirty="0"/>
              <a:t>CDC and FDA</a:t>
            </a:r>
            <a:r>
              <a:rPr lang="en-US" dirty="0"/>
              <a:t>: </a:t>
            </a:r>
            <a:r>
              <a:rPr lang="en-US" b="1" dirty="0"/>
              <a:t>Vaccine Adverse Event Reporting System (VAERS)</a:t>
            </a:r>
            <a:r>
              <a:rPr lang="en-US" dirty="0"/>
              <a:t> — The national system that collects reports from healthcare professionals, vaccine manufacturers, and the public of adverse events that happen after vaccination; reports of adverse events that are unexpected, appear to happen more often than expected, or have unusual patterns are followed up with specific studies. </a:t>
            </a:r>
            <a:endParaRPr lang="en-US" dirty="0">
              <a:cs typeface="Calibri"/>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1243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defRPr/>
            </a:pPr>
            <a:r>
              <a:rPr lang="en-US" sz="1200" b="0" i="0" kern="1200" dirty="0">
                <a:solidFill>
                  <a:schemeClr val="tx1"/>
                </a:solidFill>
                <a:effectLst/>
                <a:latin typeface="+mn-lt"/>
                <a:ea typeface="+mn-ea"/>
                <a:cs typeface="+mn-cs"/>
              </a:rPr>
              <a:t>COVID-19 vaccines are being held to the same safety standards as other routine vaccines. </a:t>
            </a:r>
            <a:r>
              <a:rPr lang="en-US" dirty="0"/>
              <a:t>Several </a:t>
            </a:r>
            <a:r>
              <a:rPr lang="en-US" sz="1200" b="0" i="0" kern="1200" dirty="0">
                <a:solidFill>
                  <a:schemeClr val="tx1"/>
                </a:solidFill>
                <a:effectLst/>
                <a:latin typeface="+mn-lt"/>
                <a:ea typeface="+mn-ea"/>
                <a:cs typeface="+mn-cs"/>
              </a:rPr>
              <a:t>expert and independent groups evaluate the safety of vaccines being given to people in the United States.</a:t>
            </a:r>
            <a:r>
              <a:rPr lang="en-US" dirty="0"/>
              <a:t>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dirty="0"/>
              <a:t>Before ANY vaccines receive authorization or approval, the </a:t>
            </a:r>
            <a:r>
              <a:rPr lang="en-US" b="1" dirty="0"/>
              <a:t>Federal Drug Administration (FDA) </a:t>
            </a:r>
            <a:r>
              <a:rPr lang="en-US" dirty="0"/>
              <a:t>carefully reviews all the safety data from clinical trials. And t</a:t>
            </a:r>
            <a:r>
              <a:rPr lang="en-US" sz="1200" b="0" i="0" kern="1200" dirty="0">
                <a:solidFill>
                  <a:schemeClr val="tx1"/>
                </a:solidFill>
                <a:effectLst/>
                <a:latin typeface="+mn-lt"/>
                <a:ea typeface="+mn-ea"/>
                <a:cs typeface="+mn-cs"/>
              </a:rPr>
              <a:t>he </a:t>
            </a:r>
            <a:r>
              <a:rPr lang="en-US" sz="1200" b="1" i="0" kern="1200" dirty="0">
                <a:solidFill>
                  <a:schemeClr val="tx1"/>
                </a:solidFill>
                <a:effectLst/>
                <a:latin typeface="+mn-lt"/>
                <a:ea typeface="+mn-ea"/>
                <a:cs typeface="+mn-cs"/>
              </a:rPr>
              <a:t>Advisory Committee on Immunization Practices, or ACIP, </a:t>
            </a:r>
            <a:r>
              <a:rPr lang="en-US" sz="1200" b="0" i="0" kern="1200" dirty="0">
                <a:solidFill>
                  <a:schemeClr val="tx1"/>
                </a:solidFill>
                <a:effectLst/>
                <a:latin typeface="+mn-lt"/>
                <a:ea typeface="+mn-ea"/>
                <a:cs typeface="+mn-cs"/>
              </a:rPr>
              <a:t>which is an independent body of experts, reviews all safety data before recommending use. FDA and ACIP have </a:t>
            </a:r>
            <a:r>
              <a:rPr lang="en-US" dirty="0">
                <a:solidFill>
                  <a:srgbClr val="000000"/>
                </a:solidFill>
                <a:cs typeface="Calibri"/>
              </a:rPr>
              <a:t>qualified scientific and clinical experts with minimal conflicts of interest reviewing all of the data.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sz="1200" b="0" i="0" kern="1200" dirty="0">
                <a:solidFill>
                  <a:schemeClr val="tx1"/>
                </a:solidFill>
                <a:effectLst/>
                <a:latin typeface="+mn-lt"/>
                <a:ea typeface="+mn-ea"/>
                <a:cs typeface="+mn-cs"/>
              </a:rPr>
              <a:t>After </a:t>
            </a:r>
            <a:r>
              <a:rPr lang="en-US" dirty="0"/>
              <a:t>ANY vaccines</a:t>
            </a:r>
            <a:r>
              <a:rPr lang="en-US" sz="1200" b="0" i="0" kern="1200" dirty="0">
                <a:solidFill>
                  <a:schemeClr val="tx1"/>
                </a:solidFill>
                <a:effectLst/>
                <a:latin typeface="+mn-lt"/>
                <a:ea typeface="+mn-ea"/>
                <a:cs typeface="+mn-cs"/>
              </a:rPr>
              <a:t> are authorized and in use, both FDA and CDC continue to monitor </a:t>
            </a:r>
            <a:r>
              <a:rPr lang="en-US" sz="1200" i="0" kern="1200" dirty="0">
                <a:solidFill>
                  <a:schemeClr val="tx1"/>
                </a:solidFill>
                <a:effectLst/>
                <a:latin typeface="+mn-lt"/>
                <a:ea typeface="+mn-ea"/>
                <a:cs typeface="+mn-cs"/>
              </a:rPr>
              <a:t>their safety</a:t>
            </a:r>
            <a:r>
              <a:rPr lang="en-US" dirty="0"/>
              <a:t>. </a:t>
            </a:r>
            <a:endParaRPr lang="en-US" sz="1200" i="0" kern="1200" dirty="0">
              <a:solidFill>
                <a:schemeClr val="tx1"/>
              </a:solidFill>
              <a:effectLst/>
              <a:latin typeface="+mn-lt"/>
              <a:cs typeface="Calibri"/>
            </a:endParaRPr>
          </a:p>
          <a:p>
            <a:pPr>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Existing systems </a:t>
            </a:r>
            <a:r>
              <a:rPr lang="en-US" dirty="0"/>
              <a:t>can</a:t>
            </a:r>
            <a:r>
              <a:rPr lang="en-US" sz="1200" b="0" i="0" kern="1200" dirty="0">
                <a:solidFill>
                  <a:schemeClr val="tx1"/>
                </a:solidFill>
                <a:effectLst/>
                <a:latin typeface="+mn-lt"/>
                <a:ea typeface="+mn-ea"/>
                <a:cs typeface="+mn-cs"/>
              </a:rPr>
              <a:t> rapidly detect possible vaccine safety problems. These systems are being scaled up for COVID-19 vaccine introduction to fully meet the needs of the nation. Additional systems and data sources are also being developed to further enhance safety monitoring capabilities. </a:t>
            </a:r>
            <a:endParaRPr lang="en-US" sz="1200" b="0" i="0" kern="1200" dirty="0">
              <a:solidFill>
                <a:schemeClr val="tx1"/>
              </a:solidFill>
              <a:effectLst/>
              <a:latin typeface="+mn-lt"/>
              <a:cs typeface="Calibri"/>
            </a:endParaRPr>
          </a:p>
          <a:p>
            <a:pPr>
              <a:spcBef>
                <a:spcPct val="30000"/>
              </a:spcBef>
              <a:spcAft>
                <a:spcPct val="0"/>
              </a:spcAft>
              <a:defRPr/>
            </a:pPr>
            <a:endParaRPr lang="en-US" dirty="0">
              <a:cs typeface="Calibri"/>
            </a:endParaRPr>
          </a:p>
          <a:p>
            <a:pPr>
              <a:defRPr/>
            </a:pPr>
            <a:r>
              <a:rPr lang="en-US" dirty="0"/>
              <a:t>There are systems in place that allow CDC and FDA to watch for safety issues: </a:t>
            </a:r>
            <a:endParaRPr lang="en-US" dirty="0">
              <a:cs typeface="Calibri" panose="020F0502020204030204"/>
            </a:endParaRPr>
          </a:p>
          <a:p>
            <a:pPr marL="285750" indent="-285750">
              <a:buFont typeface="Symbol"/>
              <a:buChar char="•"/>
              <a:defRPr/>
            </a:pPr>
            <a:r>
              <a:rPr lang="en-US" b="1" dirty="0"/>
              <a:t>CDC: V-safe</a:t>
            </a:r>
            <a:r>
              <a:rPr lang="en-US" dirty="0"/>
              <a:t> — A new smartphone-based, after-vaccination health checker for people who receive COVID-19 vaccines. </a:t>
            </a:r>
            <a:r>
              <a:rPr lang="en-US" b="1" dirty="0"/>
              <a:t>V-safe</a:t>
            </a:r>
            <a:r>
              <a:rPr lang="en-US" dirty="0"/>
              <a:t> uses text messaging and web surveys from CDC to check in with vaccine recipients following COVID-19 vaccination. </a:t>
            </a:r>
            <a:r>
              <a:rPr lang="en-US" b="1" dirty="0"/>
              <a:t>V-safe</a:t>
            </a:r>
            <a:r>
              <a:rPr lang="en-US" dirty="0"/>
              <a:t> also provides second vaccine dose reminders if needed, and telephone follow up to anyone who reports medically significant (important) adverse events. </a:t>
            </a:r>
            <a:endParaRPr lang="en-US" dirty="0">
              <a:cs typeface="Calibri"/>
            </a:endParaRPr>
          </a:p>
          <a:p>
            <a:pPr marL="285750" indent="-285750">
              <a:buFont typeface="Symbol"/>
              <a:buChar char="•"/>
              <a:defRPr/>
            </a:pPr>
            <a:r>
              <a:rPr lang="en-US" b="1" dirty="0"/>
              <a:t>CDC and FDA</a:t>
            </a:r>
            <a:r>
              <a:rPr lang="en-US" dirty="0"/>
              <a:t>: </a:t>
            </a:r>
            <a:r>
              <a:rPr lang="en-US" b="1" dirty="0"/>
              <a:t>Vaccine Adverse Event Reporting System (VAERS)</a:t>
            </a:r>
            <a:r>
              <a:rPr lang="en-US" dirty="0"/>
              <a:t> — The national system that collects reports from healthcare professionals, vaccine manufacturers, and the public of adverse events that happen after vaccination; reports of adverse events that are unexpected, appear to happen more often than expected, or have unusual patterns are followed up with specific studies. </a:t>
            </a:r>
            <a:endParaRPr lang="en-US" dirty="0">
              <a:cs typeface="Calibri"/>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009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defRPr/>
            </a:pPr>
            <a:r>
              <a:rPr lang="en-US" sz="1200" b="0" i="0" kern="1200" dirty="0">
                <a:solidFill>
                  <a:schemeClr val="tx1"/>
                </a:solidFill>
                <a:effectLst/>
                <a:latin typeface="+mn-lt"/>
                <a:ea typeface="+mn-ea"/>
                <a:cs typeface="+mn-cs"/>
              </a:rPr>
              <a:t>COVID-19 vaccines are being held to the same safety standards as other routine vaccines. </a:t>
            </a:r>
            <a:r>
              <a:rPr lang="en-US" dirty="0"/>
              <a:t>Several </a:t>
            </a:r>
            <a:r>
              <a:rPr lang="en-US" sz="1200" b="0" i="0" kern="1200" dirty="0">
                <a:solidFill>
                  <a:schemeClr val="tx1"/>
                </a:solidFill>
                <a:effectLst/>
                <a:latin typeface="+mn-lt"/>
                <a:ea typeface="+mn-ea"/>
                <a:cs typeface="+mn-cs"/>
              </a:rPr>
              <a:t>expert and independent groups evaluate the safety of vaccines being given to people in the United States.</a:t>
            </a:r>
            <a:r>
              <a:rPr lang="en-US" dirty="0"/>
              <a:t>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dirty="0"/>
              <a:t>Before ANY vaccines receive authorization or approval, the </a:t>
            </a:r>
            <a:r>
              <a:rPr lang="en-US" b="1" dirty="0"/>
              <a:t>Federal Drug Administration (FDA) </a:t>
            </a:r>
            <a:r>
              <a:rPr lang="en-US" dirty="0"/>
              <a:t>carefully reviews all the safety data from clinical trials. And t</a:t>
            </a:r>
            <a:r>
              <a:rPr lang="en-US" sz="1200" b="0" i="0" kern="1200" dirty="0">
                <a:solidFill>
                  <a:schemeClr val="tx1"/>
                </a:solidFill>
                <a:effectLst/>
                <a:latin typeface="+mn-lt"/>
                <a:ea typeface="+mn-ea"/>
                <a:cs typeface="+mn-cs"/>
              </a:rPr>
              <a:t>he </a:t>
            </a:r>
            <a:r>
              <a:rPr lang="en-US" sz="1200" b="1" i="0" kern="1200" dirty="0">
                <a:solidFill>
                  <a:schemeClr val="tx1"/>
                </a:solidFill>
                <a:effectLst/>
                <a:latin typeface="+mn-lt"/>
                <a:ea typeface="+mn-ea"/>
                <a:cs typeface="+mn-cs"/>
              </a:rPr>
              <a:t>Advisory Committee on Immunization Practices, or ACIP, </a:t>
            </a:r>
            <a:r>
              <a:rPr lang="en-US" sz="1200" b="0" i="0" kern="1200" dirty="0">
                <a:solidFill>
                  <a:schemeClr val="tx1"/>
                </a:solidFill>
                <a:effectLst/>
                <a:latin typeface="+mn-lt"/>
                <a:ea typeface="+mn-ea"/>
                <a:cs typeface="+mn-cs"/>
              </a:rPr>
              <a:t>which is an independent body of experts, reviews all safety data before recommending use. FDA and ACIP have </a:t>
            </a:r>
            <a:r>
              <a:rPr lang="en-US" dirty="0">
                <a:solidFill>
                  <a:srgbClr val="000000"/>
                </a:solidFill>
                <a:cs typeface="Calibri"/>
              </a:rPr>
              <a:t>qualified scientific and clinical experts with minimal conflicts of interest reviewing all of the data.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sz="1200" b="0" i="0" kern="1200" dirty="0">
                <a:solidFill>
                  <a:schemeClr val="tx1"/>
                </a:solidFill>
                <a:effectLst/>
                <a:latin typeface="+mn-lt"/>
                <a:ea typeface="+mn-ea"/>
                <a:cs typeface="+mn-cs"/>
              </a:rPr>
              <a:t>After </a:t>
            </a:r>
            <a:r>
              <a:rPr lang="en-US" dirty="0"/>
              <a:t>ANY vaccines</a:t>
            </a:r>
            <a:r>
              <a:rPr lang="en-US" sz="1200" b="0" i="0" kern="1200" dirty="0">
                <a:solidFill>
                  <a:schemeClr val="tx1"/>
                </a:solidFill>
                <a:effectLst/>
                <a:latin typeface="+mn-lt"/>
                <a:ea typeface="+mn-ea"/>
                <a:cs typeface="+mn-cs"/>
              </a:rPr>
              <a:t> are authorized and in use, both FDA and CDC continue to monitor </a:t>
            </a:r>
            <a:r>
              <a:rPr lang="en-US" sz="1200" i="0" kern="1200" dirty="0">
                <a:solidFill>
                  <a:schemeClr val="tx1"/>
                </a:solidFill>
                <a:effectLst/>
                <a:latin typeface="+mn-lt"/>
                <a:ea typeface="+mn-ea"/>
                <a:cs typeface="+mn-cs"/>
              </a:rPr>
              <a:t>their safety</a:t>
            </a:r>
            <a:r>
              <a:rPr lang="en-US" dirty="0"/>
              <a:t>. </a:t>
            </a:r>
            <a:endParaRPr lang="en-US" sz="1200" i="0" kern="1200" dirty="0">
              <a:solidFill>
                <a:schemeClr val="tx1"/>
              </a:solidFill>
              <a:effectLst/>
              <a:latin typeface="+mn-lt"/>
              <a:cs typeface="Calibri"/>
            </a:endParaRPr>
          </a:p>
          <a:p>
            <a:pPr>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Existing systems </a:t>
            </a:r>
            <a:r>
              <a:rPr lang="en-US" dirty="0"/>
              <a:t>can</a:t>
            </a:r>
            <a:r>
              <a:rPr lang="en-US" sz="1200" b="0" i="0" kern="1200" dirty="0">
                <a:solidFill>
                  <a:schemeClr val="tx1"/>
                </a:solidFill>
                <a:effectLst/>
                <a:latin typeface="+mn-lt"/>
                <a:ea typeface="+mn-ea"/>
                <a:cs typeface="+mn-cs"/>
              </a:rPr>
              <a:t> rapidly detect possible vaccine safety problems. These systems are being scaled up for COVID-19 vaccine introduction to fully meet the needs of the nation. Additional systems and data sources are also being developed to further enhance safety monitoring capabilities. </a:t>
            </a:r>
            <a:endParaRPr lang="en-US" sz="1200" b="0" i="0" kern="1200" dirty="0">
              <a:solidFill>
                <a:schemeClr val="tx1"/>
              </a:solidFill>
              <a:effectLst/>
              <a:latin typeface="+mn-lt"/>
              <a:cs typeface="Calibri"/>
            </a:endParaRPr>
          </a:p>
          <a:p>
            <a:pPr>
              <a:spcBef>
                <a:spcPct val="30000"/>
              </a:spcBef>
              <a:spcAft>
                <a:spcPct val="0"/>
              </a:spcAft>
              <a:defRPr/>
            </a:pPr>
            <a:endParaRPr lang="en-US" dirty="0">
              <a:cs typeface="Calibri"/>
            </a:endParaRPr>
          </a:p>
          <a:p>
            <a:pPr>
              <a:defRPr/>
            </a:pPr>
            <a:r>
              <a:rPr lang="en-US" dirty="0"/>
              <a:t>There are systems in place that allow CDC and FDA to watch for safety issues: </a:t>
            </a:r>
            <a:endParaRPr lang="en-US" dirty="0">
              <a:cs typeface="Calibri" panose="020F0502020204030204"/>
            </a:endParaRPr>
          </a:p>
          <a:p>
            <a:pPr marL="285750" indent="-285750">
              <a:buFont typeface="Symbol"/>
              <a:buChar char="•"/>
              <a:defRPr/>
            </a:pPr>
            <a:r>
              <a:rPr lang="en-US" b="1" dirty="0"/>
              <a:t>CDC: V-safe</a:t>
            </a:r>
            <a:r>
              <a:rPr lang="en-US" dirty="0"/>
              <a:t> — A new smartphone-based, after-vaccination health checker for people who receive COVID-19 vaccines. </a:t>
            </a:r>
            <a:r>
              <a:rPr lang="en-US" b="1" dirty="0"/>
              <a:t>V-safe</a:t>
            </a:r>
            <a:r>
              <a:rPr lang="en-US" dirty="0"/>
              <a:t> uses text messaging and web surveys from CDC to check in with vaccine recipients following COVID-19 vaccination. </a:t>
            </a:r>
            <a:r>
              <a:rPr lang="en-US" b="1" dirty="0"/>
              <a:t>V-safe</a:t>
            </a:r>
            <a:r>
              <a:rPr lang="en-US" dirty="0"/>
              <a:t> also provides second vaccine dose reminders if needed, and telephone follow up to anyone who reports medically significant (important) adverse events. </a:t>
            </a:r>
            <a:endParaRPr lang="en-US" dirty="0">
              <a:cs typeface="Calibri"/>
            </a:endParaRPr>
          </a:p>
          <a:p>
            <a:pPr marL="285750" indent="-285750">
              <a:buFont typeface="Symbol"/>
              <a:buChar char="•"/>
              <a:defRPr/>
            </a:pPr>
            <a:r>
              <a:rPr lang="en-US" b="1" dirty="0"/>
              <a:t>CDC and FDA</a:t>
            </a:r>
            <a:r>
              <a:rPr lang="en-US" dirty="0"/>
              <a:t>: </a:t>
            </a:r>
            <a:r>
              <a:rPr lang="en-US" b="1" dirty="0"/>
              <a:t>Vaccine Adverse Event Reporting System (VAERS)</a:t>
            </a:r>
            <a:r>
              <a:rPr lang="en-US" dirty="0"/>
              <a:t> — The national system that collects reports from healthcare professionals, vaccine manufacturers, and the public of adverse events that happen after vaccination; reports of adverse events that are unexpected, appear to happen more often than expected, or have unusual patterns are followed up with specific studies. </a:t>
            </a:r>
            <a:endParaRPr lang="en-US" dirty="0">
              <a:cs typeface="Calibri"/>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073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defRPr/>
            </a:pPr>
            <a:r>
              <a:rPr lang="en-US" sz="1200" b="0" i="0" kern="1200" dirty="0">
                <a:solidFill>
                  <a:schemeClr val="tx1"/>
                </a:solidFill>
                <a:effectLst/>
                <a:latin typeface="+mn-lt"/>
                <a:ea typeface="+mn-ea"/>
                <a:cs typeface="+mn-cs"/>
              </a:rPr>
              <a:t>COVID-19 vaccines are being held to the same safety standards as other routine vaccines. </a:t>
            </a:r>
            <a:r>
              <a:rPr lang="en-US" dirty="0"/>
              <a:t>Several </a:t>
            </a:r>
            <a:r>
              <a:rPr lang="en-US" sz="1200" b="0" i="0" kern="1200" dirty="0">
                <a:solidFill>
                  <a:schemeClr val="tx1"/>
                </a:solidFill>
                <a:effectLst/>
                <a:latin typeface="+mn-lt"/>
                <a:ea typeface="+mn-ea"/>
                <a:cs typeface="+mn-cs"/>
              </a:rPr>
              <a:t>expert and independent groups evaluate the safety of vaccines being given to people in the United States.</a:t>
            </a:r>
            <a:r>
              <a:rPr lang="en-US" dirty="0"/>
              <a:t>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dirty="0"/>
              <a:t>Before ANY vaccines receive authorization or approval, the </a:t>
            </a:r>
            <a:r>
              <a:rPr lang="en-US" b="1" dirty="0"/>
              <a:t>Federal Drug Administration (FDA) </a:t>
            </a:r>
            <a:r>
              <a:rPr lang="en-US" dirty="0"/>
              <a:t>carefully reviews all the safety data from clinical trials. And t</a:t>
            </a:r>
            <a:r>
              <a:rPr lang="en-US" sz="1200" b="0" i="0" kern="1200" dirty="0">
                <a:solidFill>
                  <a:schemeClr val="tx1"/>
                </a:solidFill>
                <a:effectLst/>
                <a:latin typeface="+mn-lt"/>
                <a:ea typeface="+mn-ea"/>
                <a:cs typeface="+mn-cs"/>
              </a:rPr>
              <a:t>he </a:t>
            </a:r>
            <a:r>
              <a:rPr lang="en-US" sz="1200" b="1" i="0" kern="1200" dirty="0">
                <a:solidFill>
                  <a:schemeClr val="tx1"/>
                </a:solidFill>
                <a:effectLst/>
                <a:latin typeface="+mn-lt"/>
                <a:ea typeface="+mn-ea"/>
                <a:cs typeface="+mn-cs"/>
              </a:rPr>
              <a:t>Advisory Committee on Immunization Practices, or ACIP, </a:t>
            </a:r>
            <a:r>
              <a:rPr lang="en-US" sz="1200" b="0" i="0" kern="1200" dirty="0">
                <a:solidFill>
                  <a:schemeClr val="tx1"/>
                </a:solidFill>
                <a:effectLst/>
                <a:latin typeface="+mn-lt"/>
                <a:ea typeface="+mn-ea"/>
                <a:cs typeface="+mn-cs"/>
              </a:rPr>
              <a:t>which is an independent body of experts, reviews all safety data before recommending use. FDA and ACIP have </a:t>
            </a:r>
            <a:r>
              <a:rPr lang="en-US" dirty="0">
                <a:solidFill>
                  <a:srgbClr val="000000"/>
                </a:solidFill>
                <a:cs typeface="Calibri"/>
              </a:rPr>
              <a:t>qualified scientific and clinical experts with minimal conflicts of interest reviewing all of the data.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sz="1200" b="0" i="0" kern="1200" dirty="0">
                <a:solidFill>
                  <a:schemeClr val="tx1"/>
                </a:solidFill>
                <a:effectLst/>
                <a:latin typeface="+mn-lt"/>
                <a:ea typeface="+mn-ea"/>
                <a:cs typeface="+mn-cs"/>
              </a:rPr>
              <a:t>After </a:t>
            </a:r>
            <a:r>
              <a:rPr lang="en-US" dirty="0"/>
              <a:t>ANY vaccines</a:t>
            </a:r>
            <a:r>
              <a:rPr lang="en-US" sz="1200" b="0" i="0" kern="1200" dirty="0">
                <a:solidFill>
                  <a:schemeClr val="tx1"/>
                </a:solidFill>
                <a:effectLst/>
                <a:latin typeface="+mn-lt"/>
                <a:ea typeface="+mn-ea"/>
                <a:cs typeface="+mn-cs"/>
              </a:rPr>
              <a:t> are authorized and in use, both FDA and CDC continue to monitor </a:t>
            </a:r>
            <a:r>
              <a:rPr lang="en-US" sz="1200" i="0" kern="1200" dirty="0">
                <a:solidFill>
                  <a:schemeClr val="tx1"/>
                </a:solidFill>
                <a:effectLst/>
                <a:latin typeface="+mn-lt"/>
                <a:ea typeface="+mn-ea"/>
                <a:cs typeface="+mn-cs"/>
              </a:rPr>
              <a:t>their safety</a:t>
            </a:r>
            <a:r>
              <a:rPr lang="en-US" dirty="0"/>
              <a:t>. </a:t>
            </a:r>
            <a:endParaRPr lang="en-US" sz="1200" i="0" kern="1200" dirty="0">
              <a:solidFill>
                <a:schemeClr val="tx1"/>
              </a:solidFill>
              <a:effectLst/>
              <a:latin typeface="+mn-lt"/>
              <a:cs typeface="Calibri"/>
            </a:endParaRPr>
          </a:p>
          <a:p>
            <a:pPr>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Existing systems </a:t>
            </a:r>
            <a:r>
              <a:rPr lang="en-US" dirty="0"/>
              <a:t>can</a:t>
            </a:r>
            <a:r>
              <a:rPr lang="en-US" sz="1200" b="0" i="0" kern="1200" dirty="0">
                <a:solidFill>
                  <a:schemeClr val="tx1"/>
                </a:solidFill>
                <a:effectLst/>
                <a:latin typeface="+mn-lt"/>
                <a:ea typeface="+mn-ea"/>
                <a:cs typeface="+mn-cs"/>
              </a:rPr>
              <a:t> rapidly detect possible vaccine safety problems. These systems are being scaled up for COVID-19 vaccine introduction to fully meet the needs of the nation. Additional systems and data sources are also being developed to further enhance safety monitoring capabilities. </a:t>
            </a:r>
            <a:endParaRPr lang="en-US" sz="1200" b="0" i="0" kern="1200" dirty="0">
              <a:solidFill>
                <a:schemeClr val="tx1"/>
              </a:solidFill>
              <a:effectLst/>
              <a:latin typeface="+mn-lt"/>
              <a:cs typeface="Calibri"/>
            </a:endParaRPr>
          </a:p>
          <a:p>
            <a:pPr>
              <a:spcBef>
                <a:spcPct val="30000"/>
              </a:spcBef>
              <a:spcAft>
                <a:spcPct val="0"/>
              </a:spcAft>
              <a:defRPr/>
            </a:pPr>
            <a:endParaRPr lang="en-US" dirty="0">
              <a:cs typeface="Calibri"/>
            </a:endParaRPr>
          </a:p>
          <a:p>
            <a:pPr>
              <a:defRPr/>
            </a:pPr>
            <a:r>
              <a:rPr lang="en-US" dirty="0"/>
              <a:t>There are systems in place that allow CDC and FDA to watch for safety issues: </a:t>
            </a:r>
            <a:endParaRPr lang="en-US" dirty="0">
              <a:cs typeface="Calibri" panose="020F0502020204030204"/>
            </a:endParaRPr>
          </a:p>
          <a:p>
            <a:pPr marL="285750" indent="-285750">
              <a:buFont typeface="Symbol"/>
              <a:buChar char="•"/>
              <a:defRPr/>
            </a:pPr>
            <a:r>
              <a:rPr lang="en-US" b="1" dirty="0"/>
              <a:t>CDC: V-safe</a:t>
            </a:r>
            <a:r>
              <a:rPr lang="en-US" dirty="0"/>
              <a:t> — A new smartphone-based, after-vaccination health checker for people who receive COVID-19 vaccines. </a:t>
            </a:r>
            <a:r>
              <a:rPr lang="en-US" b="1" dirty="0"/>
              <a:t>V-safe</a:t>
            </a:r>
            <a:r>
              <a:rPr lang="en-US" dirty="0"/>
              <a:t> uses text messaging and web surveys from CDC to check in with vaccine recipients following COVID-19 vaccination. </a:t>
            </a:r>
            <a:r>
              <a:rPr lang="en-US" b="1" dirty="0"/>
              <a:t>V-safe</a:t>
            </a:r>
            <a:r>
              <a:rPr lang="en-US" dirty="0"/>
              <a:t> also provides second vaccine dose reminders if needed, and telephone follow up to anyone who reports medically significant (important) adverse events. </a:t>
            </a:r>
            <a:endParaRPr lang="en-US" dirty="0">
              <a:cs typeface="Calibri"/>
            </a:endParaRPr>
          </a:p>
          <a:p>
            <a:pPr marL="285750" indent="-285750">
              <a:buFont typeface="Symbol"/>
              <a:buChar char="•"/>
              <a:defRPr/>
            </a:pPr>
            <a:r>
              <a:rPr lang="en-US" b="1" dirty="0"/>
              <a:t>CDC and FDA</a:t>
            </a:r>
            <a:r>
              <a:rPr lang="en-US" dirty="0"/>
              <a:t>: </a:t>
            </a:r>
            <a:r>
              <a:rPr lang="en-US" b="1" dirty="0"/>
              <a:t>Vaccine Adverse Event Reporting System (VAERS)</a:t>
            </a:r>
            <a:r>
              <a:rPr lang="en-US" dirty="0"/>
              <a:t> — The national system that collects reports from healthcare professionals, vaccine manufacturers, and the public of adverse events that happen after vaccination; reports of adverse events that are unexpected, appear to happen more often than expected, or have unusual patterns are followed up with specific studies. </a:t>
            </a:r>
            <a:endParaRPr lang="en-US" dirty="0">
              <a:cs typeface="Calibri"/>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9082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defRPr/>
            </a:pPr>
            <a:r>
              <a:rPr lang="en-US" sz="1200" b="0" i="0" kern="1200" dirty="0">
                <a:solidFill>
                  <a:schemeClr val="tx1"/>
                </a:solidFill>
                <a:effectLst/>
                <a:latin typeface="+mn-lt"/>
                <a:ea typeface="+mn-ea"/>
                <a:cs typeface="+mn-cs"/>
              </a:rPr>
              <a:t>COVID-19 vaccines are being held to the same safety standards as other routine vaccines. </a:t>
            </a:r>
            <a:r>
              <a:rPr lang="en-US" dirty="0"/>
              <a:t>Several </a:t>
            </a:r>
            <a:r>
              <a:rPr lang="en-US" sz="1200" b="0" i="0" kern="1200" dirty="0">
                <a:solidFill>
                  <a:schemeClr val="tx1"/>
                </a:solidFill>
                <a:effectLst/>
                <a:latin typeface="+mn-lt"/>
                <a:ea typeface="+mn-ea"/>
                <a:cs typeface="+mn-cs"/>
              </a:rPr>
              <a:t>expert and independent groups evaluate the safety of vaccines being given to people in the United States.</a:t>
            </a:r>
            <a:r>
              <a:rPr lang="en-US" dirty="0"/>
              <a:t>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dirty="0"/>
              <a:t>Before ANY vaccines receive authorization or approval, the </a:t>
            </a:r>
            <a:r>
              <a:rPr lang="en-US" b="1" dirty="0"/>
              <a:t>Federal Drug Administration (FDA) </a:t>
            </a:r>
            <a:r>
              <a:rPr lang="en-US" dirty="0"/>
              <a:t>carefully reviews all the safety data from clinical trials. And t</a:t>
            </a:r>
            <a:r>
              <a:rPr lang="en-US" sz="1200" b="0" i="0" kern="1200" dirty="0">
                <a:solidFill>
                  <a:schemeClr val="tx1"/>
                </a:solidFill>
                <a:effectLst/>
                <a:latin typeface="+mn-lt"/>
                <a:ea typeface="+mn-ea"/>
                <a:cs typeface="+mn-cs"/>
              </a:rPr>
              <a:t>he </a:t>
            </a:r>
            <a:r>
              <a:rPr lang="en-US" sz="1200" b="1" i="0" kern="1200" dirty="0">
                <a:solidFill>
                  <a:schemeClr val="tx1"/>
                </a:solidFill>
                <a:effectLst/>
                <a:latin typeface="+mn-lt"/>
                <a:ea typeface="+mn-ea"/>
                <a:cs typeface="+mn-cs"/>
              </a:rPr>
              <a:t>Advisory Committee on Immunization Practices, or ACIP, </a:t>
            </a:r>
            <a:r>
              <a:rPr lang="en-US" sz="1200" b="0" i="0" kern="1200" dirty="0">
                <a:solidFill>
                  <a:schemeClr val="tx1"/>
                </a:solidFill>
                <a:effectLst/>
                <a:latin typeface="+mn-lt"/>
                <a:ea typeface="+mn-ea"/>
                <a:cs typeface="+mn-cs"/>
              </a:rPr>
              <a:t>which is an independent body of experts, reviews all safety data before recommending use. FDA and ACIP have </a:t>
            </a:r>
            <a:r>
              <a:rPr lang="en-US" dirty="0">
                <a:solidFill>
                  <a:srgbClr val="000000"/>
                </a:solidFill>
                <a:cs typeface="Calibri"/>
              </a:rPr>
              <a:t>qualified scientific and clinical experts with minimal conflicts of interest reviewing all of the data.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sz="1200" b="0" i="0" kern="1200" dirty="0">
                <a:solidFill>
                  <a:schemeClr val="tx1"/>
                </a:solidFill>
                <a:effectLst/>
                <a:latin typeface="+mn-lt"/>
                <a:ea typeface="+mn-ea"/>
                <a:cs typeface="+mn-cs"/>
              </a:rPr>
              <a:t>After </a:t>
            </a:r>
            <a:r>
              <a:rPr lang="en-US" dirty="0"/>
              <a:t>ANY vaccines</a:t>
            </a:r>
            <a:r>
              <a:rPr lang="en-US" sz="1200" b="0" i="0" kern="1200" dirty="0">
                <a:solidFill>
                  <a:schemeClr val="tx1"/>
                </a:solidFill>
                <a:effectLst/>
                <a:latin typeface="+mn-lt"/>
                <a:ea typeface="+mn-ea"/>
                <a:cs typeface="+mn-cs"/>
              </a:rPr>
              <a:t> are authorized and in use, both FDA and CDC continue to monitor </a:t>
            </a:r>
            <a:r>
              <a:rPr lang="en-US" sz="1200" i="0" kern="1200" dirty="0">
                <a:solidFill>
                  <a:schemeClr val="tx1"/>
                </a:solidFill>
                <a:effectLst/>
                <a:latin typeface="+mn-lt"/>
                <a:ea typeface="+mn-ea"/>
                <a:cs typeface="+mn-cs"/>
              </a:rPr>
              <a:t>their safety</a:t>
            </a:r>
            <a:r>
              <a:rPr lang="en-US" dirty="0"/>
              <a:t>. </a:t>
            </a:r>
            <a:endParaRPr lang="en-US" sz="1200" i="0" kern="1200" dirty="0">
              <a:solidFill>
                <a:schemeClr val="tx1"/>
              </a:solidFill>
              <a:effectLst/>
              <a:latin typeface="+mn-lt"/>
              <a:cs typeface="Calibri"/>
            </a:endParaRPr>
          </a:p>
          <a:p>
            <a:pPr>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Existing systems </a:t>
            </a:r>
            <a:r>
              <a:rPr lang="en-US" dirty="0"/>
              <a:t>can</a:t>
            </a:r>
            <a:r>
              <a:rPr lang="en-US" sz="1200" b="0" i="0" kern="1200" dirty="0">
                <a:solidFill>
                  <a:schemeClr val="tx1"/>
                </a:solidFill>
                <a:effectLst/>
                <a:latin typeface="+mn-lt"/>
                <a:ea typeface="+mn-ea"/>
                <a:cs typeface="+mn-cs"/>
              </a:rPr>
              <a:t> rapidly detect possible vaccine safety problems. These systems are being scaled up for COVID-19 vaccine introduction to fully meet the needs of the nation. Additional systems and data sources are also being developed to further enhance safety monitoring capabilities. </a:t>
            </a:r>
            <a:endParaRPr lang="en-US" sz="1200" b="0" i="0" kern="1200" dirty="0">
              <a:solidFill>
                <a:schemeClr val="tx1"/>
              </a:solidFill>
              <a:effectLst/>
              <a:latin typeface="+mn-lt"/>
              <a:cs typeface="Calibri"/>
            </a:endParaRPr>
          </a:p>
          <a:p>
            <a:pPr>
              <a:spcBef>
                <a:spcPct val="30000"/>
              </a:spcBef>
              <a:spcAft>
                <a:spcPct val="0"/>
              </a:spcAft>
              <a:defRPr/>
            </a:pPr>
            <a:endParaRPr lang="en-US" dirty="0">
              <a:cs typeface="Calibri"/>
            </a:endParaRPr>
          </a:p>
          <a:p>
            <a:pPr>
              <a:defRPr/>
            </a:pPr>
            <a:r>
              <a:rPr lang="en-US" dirty="0"/>
              <a:t>There are systems in place that allow CDC and FDA to watch for safety issues: </a:t>
            </a:r>
            <a:endParaRPr lang="en-US" dirty="0">
              <a:cs typeface="Calibri" panose="020F0502020204030204"/>
            </a:endParaRPr>
          </a:p>
          <a:p>
            <a:pPr marL="285750" indent="-285750">
              <a:buFont typeface="Symbol"/>
              <a:buChar char="•"/>
              <a:defRPr/>
            </a:pPr>
            <a:r>
              <a:rPr lang="en-US" b="1" dirty="0"/>
              <a:t>CDC: V-safe</a:t>
            </a:r>
            <a:r>
              <a:rPr lang="en-US" dirty="0"/>
              <a:t> — A new smartphone-based, after-vaccination health checker for people who receive COVID-19 vaccines. </a:t>
            </a:r>
            <a:r>
              <a:rPr lang="en-US" b="1" dirty="0"/>
              <a:t>V-safe</a:t>
            </a:r>
            <a:r>
              <a:rPr lang="en-US" dirty="0"/>
              <a:t> uses text messaging and web surveys from CDC to check in with vaccine recipients following COVID-19 vaccination. </a:t>
            </a:r>
            <a:r>
              <a:rPr lang="en-US" b="1" dirty="0"/>
              <a:t>V-safe</a:t>
            </a:r>
            <a:r>
              <a:rPr lang="en-US" dirty="0"/>
              <a:t> also provides second vaccine dose reminders if needed, and telephone follow up to anyone who reports medically significant (important) adverse events. </a:t>
            </a:r>
            <a:endParaRPr lang="en-US" dirty="0">
              <a:cs typeface="Calibri"/>
            </a:endParaRPr>
          </a:p>
          <a:p>
            <a:pPr marL="285750" indent="-285750">
              <a:buFont typeface="Symbol"/>
              <a:buChar char="•"/>
              <a:defRPr/>
            </a:pPr>
            <a:r>
              <a:rPr lang="en-US" b="1" dirty="0"/>
              <a:t>CDC and FDA</a:t>
            </a:r>
            <a:r>
              <a:rPr lang="en-US" dirty="0"/>
              <a:t>: </a:t>
            </a:r>
            <a:r>
              <a:rPr lang="en-US" b="1" dirty="0"/>
              <a:t>Vaccine Adverse Event Reporting System (VAERS)</a:t>
            </a:r>
            <a:r>
              <a:rPr lang="en-US" dirty="0"/>
              <a:t> — The national system that collects reports from healthcare professionals, vaccine manufacturers, and the public of adverse events that happen after vaccination; reports of adverse events that are unexpected, appear to happen more often than expected, or have unusual patterns are followed up with specific studies. </a:t>
            </a:r>
            <a:endParaRPr lang="en-US" dirty="0">
              <a:cs typeface="Calibri"/>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2573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defRPr/>
            </a:pPr>
            <a:r>
              <a:rPr lang="en-US" sz="1200" b="0" i="0" kern="1200" dirty="0">
                <a:solidFill>
                  <a:schemeClr val="tx1"/>
                </a:solidFill>
                <a:effectLst/>
                <a:latin typeface="+mn-lt"/>
                <a:ea typeface="+mn-ea"/>
                <a:cs typeface="+mn-cs"/>
              </a:rPr>
              <a:t>COVID-19 vaccines are being held to the same safety standards as other routine vaccines. </a:t>
            </a:r>
            <a:r>
              <a:rPr lang="en-US" dirty="0"/>
              <a:t>Several </a:t>
            </a:r>
            <a:r>
              <a:rPr lang="en-US" sz="1200" b="0" i="0" kern="1200" dirty="0">
                <a:solidFill>
                  <a:schemeClr val="tx1"/>
                </a:solidFill>
                <a:effectLst/>
                <a:latin typeface="+mn-lt"/>
                <a:ea typeface="+mn-ea"/>
                <a:cs typeface="+mn-cs"/>
              </a:rPr>
              <a:t>expert and independent groups evaluate the safety of vaccines being given to people in the United States.</a:t>
            </a:r>
            <a:r>
              <a:rPr lang="en-US" dirty="0"/>
              <a:t>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dirty="0"/>
              <a:t>Before ANY vaccines receive authorization or approval, the </a:t>
            </a:r>
            <a:r>
              <a:rPr lang="en-US" b="1" dirty="0"/>
              <a:t>Federal Drug Administration (FDA) </a:t>
            </a:r>
            <a:r>
              <a:rPr lang="en-US" dirty="0"/>
              <a:t>carefully reviews all the safety data from clinical trials. And t</a:t>
            </a:r>
            <a:r>
              <a:rPr lang="en-US" sz="1200" b="0" i="0" kern="1200" dirty="0">
                <a:solidFill>
                  <a:schemeClr val="tx1"/>
                </a:solidFill>
                <a:effectLst/>
                <a:latin typeface="+mn-lt"/>
                <a:ea typeface="+mn-ea"/>
                <a:cs typeface="+mn-cs"/>
              </a:rPr>
              <a:t>he </a:t>
            </a:r>
            <a:r>
              <a:rPr lang="en-US" sz="1200" b="1" i="0" kern="1200" dirty="0">
                <a:solidFill>
                  <a:schemeClr val="tx1"/>
                </a:solidFill>
                <a:effectLst/>
                <a:latin typeface="+mn-lt"/>
                <a:ea typeface="+mn-ea"/>
                <a:cs typeface="+mn-cs"/>
              </a:rPr>
              <a:t>Advisory Committee on Immunization Practices, or ACIP, </a:t>
            </a:r>
            <a:r>
              <a:rPr lang="en-US" sz="1200" b="0" i="0" kern="1200" dirty="0">
                <a:solidFill>
                  <a:schemeClr val="tx1"/>
                </a:solidFill>
                <a:effectLst/>
                <a:latin typeface="+mn-lt"/>
                <a:ea typeface="+mn-ea"/>
                <a:cs typeface="+mn-cs"/>
              </a:rPr>
              <a:t>which is an independent body of experts, reviews all safety data before recommending use. FDA and ACIP have </a:t>
            </a:r>
            <a:r>
              <a:rPr lang="en-US" dirty="0">
                <a:solidFill>
                  <a:srgbClr val="000000"/>
                </a:solidFill>
                <a:cs typeface="Calibri"/>
              </a:rPr>
              <a:t>qualified scientific and clinical experts with minimal conflicts of interest reviewing all of the data.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sz="1200" b="0" i="0" kern="1200" dirty="0">
                <a:solidFill>
                  <a:schemeClr val="tx1"/>
                </a:solidFill>
                <a:effectLst/>
                <a:latin typeface="+mn-lt"/>
                <a:ea typeface="+mn-ea"/>
                <a:cs typeface="+mn-cs"/>
              </a:rPr>
              <a:t>After </a:t>
            </a:r>
            <a:r>
              <a:rPr lang="en-US" dirty="0"/>
              <a:t>ANY vaccines</a:t>
            </a:r>
            <a:r>
              <a:rPr lang="en-US" sz="1200" b="0" i="0" kern="1200" dirty="0">
                <a:solidFill>
                  <a:schemeClr val="tx1"/>
                </a:solidFill>
                <a:effectLst/>
                <a:latin typeface="+mn-lt"/>
                <a:ea typeface="+mn-ea"/>
                <a:cs typeface="+mn-cs"/>
              </a:rPr>
              <a:t> are authorized and in use, both FDA and CDC continue to monitor </a:t>
            </a:r>
            <a:r>
              <a:rPr lang="en-US" sz="1200" i="0" kern="1200" dirty="0">
                <a:solidFill>
                  <a:schemeClr val="tx1"/>
                </a:solidFill>
                <a:effectLst/>
                <a:latin typeface="+mn-lt"/>
                <a:ea typeface="+mn-ea"/>
                <a:cs typeface="+mn-cs"/>
              </a:rPr>
              <a:t>their safety</a:t>
            </a:r>
            <a:r>
              <a:rPr lang="en-US" dirty="0"/>
              <a:t>. </a:t>
            </a:r>
            <a:endParaRPr lang="en-US" sz="1200" i="0" kern="1200" dirty="0">
              <a:solidFill>
                <a:schemeClr val="tx1"/>
              </a:solidFill>
              <a:effectLst/>
              <a:latin typeface="+mn-lt"/>
              <a:cs typeface="Calibri"/>
            </a:endParaRPr>
          </a:p>
          <a:p>
            <a:pPr>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Existing systems </a:t>
            </a:r>
            <a:r>
              <a:rPr lang="en-US" dirty="0"/>
              <a:t>can</a:t>
            </a:r>
            <a:r>
              <a:rPr lang="en-US" sz="1200" b="0" i="0" kern="1200" dirty="0">
                <a:solidFill>
                  <a:schemeClr val="tx1"/>
                </a:solidFill>
                <a:effectLst/>
                <a:latin typeface="+mn-lt"/>
                <a:ea typeface="+mn-ea"/>
                <a:cs typeface="+mn-cs"/>
              </a:rPr>
              <a:t> rapidly detect possible vaccine safety problems. These systems are being scaled up for COVID-19 vaccine introduction to fully meet the needs of the nation. Additional systems and data sources are also being developed to further enhance safety monitoring capabilities. </a:t>
            </a:r>
            <a:endParaRPr lang="en-US" sz="1200" b="0" i="0" kern="1200" dirty="0">
              <a:solidFill>
                <a:schemeClr val="tx1"/>
              </a:solidFill>
              <a:effectLst/>
              <a:latin typeface="+mn-lt"/>
              <a:cs typeface="Calibri"/>
            </a:endParaRPr>
          </a:p>
          <a:p>
            <a:pPr>
              <a:spcBef>
                <a:spcPct val="30000"/>
              </a:spcBef>
              <a:spcAft>
                <a:spcPct val="0"/>
              </a:spcAft>
              <a:defRPr/>
            </a:pPr>
            <a:endParaRPr lang="en-US" dirty="0">
              <a:cs typeface="Calibri"/>
            </a:endParaRPr>
          </a:p>
          <a:p>
            <a:pPr>
              <a:defRPr/>
            </a:pPr>
            <a:r>
              <a:rPr lang="en-US" dirty="0"/>
              <a:t>There are systems in place that allow CDC and FDA to watch for safety issues: </a:t>
            </a:r>
            <a:endParaRPr lang="en-US" dirty="0">
              <a:cs typeface="Calibri" panose="020F0502020204030204"/>
            </a:endParaRPr>
          </a:p>
          <a:p>
            <a:pPr marL="285750" indent="-285750">
              <a:buFont typeface="Symbol"/>
              <a:buChar char="•"/>
              <a:defRPr/>
            </a:pPr>
            <a:r>
              <a:rPr lang="en-US" b="1" dirty="0"/>
              <a:t>CDC: V-safe</a:t>
            </a:r>
            <a:r>
              <a:rPr lang="en-US" dirty="0"/>
              <a:t> — A new smartphone-based, after-vaccination health checker for people who receive COVID-19 vaccines. </a:t>
            </a:r>
            <a:r>
              <a:rPr lang="en-US" b="1" dirty="0"/>
              <a:t>V-safe</a:t>
            </a:r>
            <a:r>
              <a:rPr lang="en-US" dirty="0"/>
              <a:t> uses text messaging and web surveys from CDC to check in with vaccine recipients following COVID-19 vaccination. </a:t>
            </a:r>
            <a:r>
              <a:rPr lang="en-US" b="1" dirty="0"/>
              <a:t>V-safe</a:t>
            </a:r>
            <a:r>
              <a:rPr lang="en-US" dirty="0"/>
              <a:t> also provides second vaccine dose reminders if needed, and telephone follow up to anyone who reports medically significant (important) adverse events. </a:t>
            </a:r>
            <a:endParaRPr lang="en-US" dirty="0">
              <a:cs typeface="Calibri"/>
            </a:endParaRPr>
          </a:p>
          <a:p>
            <a:pPr marL="285750" indent="-285750">
              <a:buFont typeface="Symbol"/>
              <a:buChar char="•"/>
              <a:defRPr/>
            </a:pPr>
            <a:r>
              <a:rPr lang="en-US" b="1" dirty="0"/>
              <a:t>CDC and FDA</a:t>
            </a:r>
            <a:r>
              <a:rPr lang="en-US" dirty="0"/>
              <a:t>: </a:t>
            </a:r>
            <a:r>
              <a:rPr lang="en-US" b="1" dirty="0"/>
              <a:t>Vaccine Adverse Event Reporting System (VAERS)</a:t>
            </a:r>
            <a:r>
              <a:rPr lang="en-US" dirty="0"/>
              <a:t> — The national system that collects reports from healthcare professionals, vaccine manufacturers, and the public of adverse events that happen after vaccination; reports of adverse events that are unexpected, appear to happen more often than expected, or have unusual patterns are followed up with specific studies. </a:t>
            </a:r>
            <a:endParaRPr lang="en-US" dirty="0">
              <a:cs typeface="Calibri"/>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8493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546683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defRPr/>
            </a:pPr>
            <a:r>
              <a:rPr lang="en-US" sz="1200" b="0" i="0" kern="1200" dirty="0">
                <a:solidFill>
                  <a:schemeClr val="tx1"/>
                </a:solidFill>
                <a:effectLst/>
                <a:latin typeface="+mn-lt"/>
                <a:ea typeface="+mn-ea"/>
                <a:cs typeface="+mn-cs"/>
              </a:rPr>
              <a:t>COVID-19 vaccines are being held to the same safety standards as other routine vaccines. </a:t>
            </a:r>
            <a:r>
              <a:rPr lang="en-US" dirty="0"/>
              <a:t>Several </a:t>
            </a:r>
            <a:r>
              <a:rPr lang="en-US" sz="1200" b="0" i="0" kern="1200" dirty="0">
                <a:solidFill>
                  <a:schemeClr val="tx1"/>
                </a:solidFill>
                <a:effectLst/>
                <a:latin typeface="+mn-lt"/>
                <a:ea typeface="+mn-ea"/>
                <a:cs typeface="+mn-cs"/>
              </a:rPr>
              <a:t>expert and independent groups evaluate the safety of vaccines being given to people in the United States.</a:t>
            </a:r>
            <a:r>
              <a:rPr lang="en-US" dirty="0"/>
              <a:t>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dirty="0"/>
              <a:t>Before ANY vaccines receive authorization or approval, the </a:t>
            </a:r>
            <a:r>
              <a:rPr lang="en-US" b="1" dirty="0"/>
              <a:t>Federal Drug Administration (FDA) </a:t>
            </a:r>
            <a:r>
              <a:rPr lang="en-US" dirty="0"/>
              <a:t>carefully reviews all the safety data from clinical trials. And t</a:t>
            </a:r>
            <a:r>
              <a:rPr lang="en-US" sz="1200" b="0" i="0" kern="1200" dirty="0">
                <a:solidFill>
                  <a:schemeClr val="tx1"/>
                </a:solidFill>
                <a:effectLst/>
                <a:latin typeface="+mn-lt"/>
                <a:ea typeface="+mn-ea"/>
                <a:cs typeface="+mn-cs"/>
              </a:rPr>
              <a:t>he </a:t>
            </a:r>
            <a:r>
              <a:rPr lang="en-US" sz="1200" b="1" i="0" kern="1200" dirty="0">
                <a:solidFill>
                  <a:schemeClr val="tx1"/>
                </a:solidFill>
                <a:effectLst/>
                <a:latin typeface="+mn-lt"/>
                <a:ea typeface="+mn-ea"/>
                <a:cs typeface="+mn-cs"/>
              </a:rPr>
              <a:t>Advisory Committee on Immunization Practices, or ACIP, </a:t>
            </a:r>
            <a:r>
              <a:rPr lang="en-US" sz="1200" b="0" i="0" kern="1200" dirty="0">
                <a:solidFill>
                  <a:schemeClr val="tx1"/>
                </a:solidFill>
                <a:effectLst/>
                <a:latin typeface="+mn-lt"/>
                <a:ea typeface="+mn-ea"/>
                <a:cs typeface="+mn-cs"/>
              </a:rPr>
              <a:t>which is an independent body of experts, reviews all safety data before recommending use. FDA and ACIP have </a:t>
            </a:r>
            <a:r>
              <a:rPr lang="en-US" dirty="0">
                <a:solidFill>
                  <a:srgbClr val="000000"/>
                </a:solidFill>
                <a:cs typeface="Calibri"/>
              </a:rPr>
              <a:t>qualified scientific and clinical experts with minimal conflicts of interest reviewing all of the data.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sz="1200" b="0" i="0" kern="1200" dirty="0">
                <a:solidFill>
                  <a:schemeClr val="tx1"/>
                </a:solidFill>
                <a:effectLst/>
                <a:latin typeface="+mn-lt"/>
                <a:ea typeface="+mn-ea"/>
                <a:cs typeface="+mn-cs"/>
              </a:rPr>
              <a:t>After </a:t>
            </a:r>
            <a:r>
              <a:rPr lang="en-US" dirty="0"/>
              <a:t>ANY vaccines</a:t>
            </a:r>
            <a:r>
              <a:rPr lang="en-US" sz="1200" b="0" i="0" kern="1200" dirty="0">
                <a:solidFill>
                  <a:schemeClr val="tx1"/>
                </a:solidFill>
                <a:effectLst/>
                <a:latin typeface="+mn-lt"/>
                <a:ea typeface="+mn-ea"/>
                <a:cs typeface="+mn-cs"/>
              </a:rPr>
              <a:t> are authorized and in use, both FDA and CDC continue to monitor </a:t>
            </a:r>
            <a:r>
              <a:rPr lang="en-US" sz="1200" i="0" kern="1200" dirty="0">
                <a:solidFill>
                  <a:schemeClr val="tx1"/>
                </a:solidFill>
                <a:effectLst/>
                <a:latin typeface="+mn-lt"/>
                <a:ea typeface="+mn-ea"/>
                <a:cs typeface="+mn-cs"/>
              </a:rPr>
              <a:t>their safety</a:t>
            </a:r>
            <a:r>
              <a:rPr lang="en-US" dirty="0"/>
              <a:t>. </a:t>
            </a:r>
            <a:endParaRPr lang="en-US" sz="1200" i="0" kern="1200" dirty="0">
              <a:solidFill>
                <a:schemeClr val="tx1"/>
              </a:solidFill>
              <a:effectLst/>
              <a:latin typeface="+mn-lt"/>
              <a:cs typeface="Calibri"/>
            </a:endParaRPr>
          </a:p>
          <a:p>
            <a:pPr>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Existing systems </a:t>
            </a:r>
            <a:r>
              <a:rPr lang="en-US" dirty="0"/>
              <a:t>can</a:t>
            </a:r>
            <a:r>
              <a:rPr lang="en-US" sz="1200" b="0" i="0" kern="1200" dirty="0">
                <a:solidFill>
                  <a:schemeClr val="tx1"/>
                </a:solidFill>
                <a:effectLst/>
                <a:latin typeface="+mn-lt"/>
                <a:ea typeface="+mn-ea"/>
                <a:cs typeface="+mn-cs"/>
              </a:rPr>
              <a:t> rapidly detect possible vaccine safety problems. These systems are being scaled up for COVID-19 vaccine introduction to fully meet the needs of the nation. Additional systems and data sources are also being developed to further enhance safety monitoring capabilities. </a:t>
            </a:r>
            <a:endParaRPr lang="en-US" sz="1200" b="0" i="0" kern="1200" dirty="0">
              <a:solidFill>
                <a:schemeClr val="tx1"/>
              </a:solidFill>
              <a:effectLst/>
              <a:latin typeface="+mn-lt"/>
              <a:cs typeface="Calibri"/>
            </a:endParaRPr>
          </a:p>
          <a:p>
            <a:pPr>
              <a:spcBef>
                <a:spcPct val="30000"/>
              </a:spcBef>
              <a:spcAft>
                <a:spcPct val="0"/>
              </a:spcAft>
              <a:defRPr/>
            </a:pPr>
            <a:endParaRPr lang="en-US" dirty="0">
              <a:cs typeface="Calibri"/>
            </a:endParaRPr>
          </a:p>
          <a:p>
            <a:pPr>
              <a:defRPr/>
            </a:pPr>
            <a:r>
              <a:rPr lang="en-US" dirty="0"/>
              <a:t>There are systems in place that allow CDC and FDA to watch for safety issues: </a:t>
            </a:r>
            <a:endParaRPr lang="en-US" dirty="0">
              <a:cs typeface="Calibri" panose="020F0502020204030204"/>
            </a:endParaRPr>
          </a:p>
          <a:p>
            <a:pPr marL="285750" indent="-285750">
              <a:buFont typeface="Symbol"/>
              <a:buChar char="•"/>
              <a:defRPr/>
            </a:pPr>
            <a:r>
              <a:rPr lang="en-US" b="1" dirty="0"/>
              <a:t>CDC: V-safe</a:t>
            </a:r>
            <a:r>
              <a:rPr lang="en-US" dirty="0"/>
              <a:t> — A new smartphone-based, after-vaccination health checker for people who receive COVID-19 vaccines. </a:t>
            </a:r>
            <a:r>
              <a:rPr lang="en-US" b="1" dirty="0"/>
              <a:t>V-safe</a:t>
            </a:r>
            <a:r>
              <a:rPr lang="en-US" dirty="0"/>
              <a:t> uses text messaging and web surveys from CDC to check in with vaccine recipients following COVID-19 vaccination. </a:t>
            </a:r>
            <a:r>
              <a:rPr lang="en-US" b="1" dirty="0"/>
              <a:t>V-safe</a:t>
            </a:r>
            <a:r>
              <a:rPr lang="en-US" dirty="0"/>
              <a:t> also provides second vaccine dose reminders if needed, and telephone follow up to anyone who reports medically significant (important) adverse events. </a:t>
            </a:r>
            <a:endParaRPr lang="en-US" dirty="0">
              <a:cs typeface="Calibri"/>
            </a:endParaRPr>
          </a:p>
          <a:p>
            <a:pPr marL="285750" indent="-285750">
              <a:buFont typeface="Symbol"/>
              <a:buChar char="•"/>
              <a:defRPr/>
            </a:pPr>
            <a:r>
              <a:rPr lang="en-US" b="1" dirty="0"/>
              <a:t>CDC and FDA</a:t>
            </a:r>
            <a:r>
              <a:rPr lang="en-US" dirty="0"/>
              <a:t>: </a:t>
            </a:r>
            <a:r>
              <a:rPr lang="en-US" b="1" dirty="0"/>
              <a:t>Vaccine Adverse Event Reporting System (VAERS)</a:t>
            </a:r>
            <a:r>
              <a:rPr lang="en-US" dirty="0"/>
              <a:t> — The national system that collects reports from healthcare professionals, vaccine manufacturers, and the public of adverse events that happen after vaccination; reports of adverse events that are unexpected, appear to happen more often than expected, or have unusual patterns are followed up with specific studies. </a:t>
            </a:r>
            <a:endParaRPr lang="en-US" dirty="0">
              <a:cs typeface="Calibri"/>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948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It is known that infection </a:t>
            </a:r>
            <a:r>
              <a:rPr lang="en-US" kern="1200" dirty="0">
                <a:effectLst/>
              </a:rPr>
              <a:t>with SARS-CoV-2</a:t>
            </a:r>
            <a:r>
              <a:rPr lang="en-US" dirty="0"/>
              <a:t>, the virus</a:t>
            </a:r>
            <a:r>
              <a:rPr lang="en-US" kern="1200" dirty="0">
                <a:effectLst/>
              </a:rPr>
              <a:t> that </a:t>
            </a:r>
            <a:r>
              <a:rPr lang="en-US" dirty="0"/>
              <a:t>causes </a:t>
            </a:r>
            <a:r>
              <a:rPr lang="en-US" kern="1200" dirty="0">
                <a:effectLst/>
              </a:rPr>
              <a:t>COVID-19</a:t>
            </a:r>
            <a:r>
              <a:rPr lang="en-US" dirty="0"/>
              <a:t>, </a:t>
            </a:r>
            <a:r>
              <a:rPr lang="en-US" kern="1200" dirty="0">
                <a:effectLst/>
              </a:rPr>
              <a:t>can </a:t>
            </a:r>
            <a:r>
              <a:rPr lang="en-US" dirty="0"/>
              <a:t>result in a range of illnesses</a:t>
            </a:r>
            <a:r>
              <a:rPr lang="en-US" kern="1200" dirty="0">
                <a:effectLst/>
              </a:rPr>
              <a:t>, </a:t>
            </a:r>
            <a:r>
              <a:rPr lang="en-US" dirty="0"/>
              <a:t>from mild symptoms </a:t>
            </a:r>
            <a:r>
              <a:rPr lang="en-US" kern="1200" dirty="0">
                <a:effectLst/>
              </a:rPr>
              <a:t>to </a:t>
            </a:r>
            <a:r>
              <a:rPr lang="en-US" dirty="0"/>
              <a:t>severe illness and death</a:t>
            </a:r>
            <a:r>
              <a:rPr lang="en-US" strike="noStrike" kern="1200" baseline="0" dirty="0">
                <a:effectLst/>
              </a:rPr>
              <a:t>.</a:t>
            </a:r>
            <a:r>
              <a:rPr lang="en-US" dirty="0"/>
              <a:t> About 30% of persons infected with SARS-CoV-2 do not have symptoms. No one can predict how severe any person’s illness might be, but </a:t>
            </a:r>
            <a:r>
              <a:rPr lang="en-US" sz="1200" kern="1200" dirty="0">
                <a:solidFill>
                  <a:schemeClr val="tx1"/>
                </a:solidFill>
                <a:effectLst/>
                <a:latin typeface="+mn-lt"/>
                <a:ea typeface="+mn-ea"/>
                <a:cs typeface="+mn-cs"/>
              </a:rPr>
              <a:t>certain factors may increase your risk. Some people are more likely than others to become severely ill when infected, such as older adults or people with certain medical conditions, like diabetes, obesity, cancer, or heart disease.</a:t>
            </a:r>
            <a:r>
              <a:rPr lang="en-US" dirty="0"/>
              <a:t> </a:t>
            </a:r>
            <a:endParaRPr lang="en-US" sz="1200" strike="sngStrike"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817749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defRPr/>
            </a:pPr>
            <a:r>
              <a:rPr lang="en-US" sz="1200" b="0" i="0" kern="1200" dirty="0">
                <a:solidFill>
                  <a:schemeClr val="tx1"/>
                </a:solidFill>
                <a:effectLst/>
                <a:latin typeface="+mn-lt"/>
                <a:ea typeface="+mn-ea"/>
                <a:cs typeface="+mn-cs"/>
              </a:rPr>
              <a:t>COVID-19 vaccines are being held to the same safety standards as other routine vaccines. </a:t>
            </a:r>
            <a:r>
              <a:rPr lang="en-US" dirty="0"/>
              <a:t>Several </a:t>
            </a:r>
            <a:r>
              <a:rPr lang="en-US" sz="1200" b="0" i="0" kern="1200" dirty="0">
                <a:solidFill>
                  <a:schemeClr val="tx1"/>
                </a:solidFill>
                <a:effectLst/>
                <a:latin typeface="+mn-lt"/>
                <a:ea typeface="+mn-ea"/>
                <a:cs typeface="+mn-cs"/>
              </a:rPr>
              <a:t>expert and independent groups evaluate the safety of vaccines being given to people in the United States.</a:t>
            </a:r>
            <a:r>
              <a:rPr lang="en-US" dirty="0"/>
              <a:t>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dirty="0"/>
              <a:t>Before ANY vaccines receive authorization or approval, the </a:t>
            </a:r>
            <a:r>
              <a:rPr lang="en-US" b="1" dirty="0"/>
              <a:t>Federal Drug Administration (FDA) </a:t>
            </a:r>
            <a:r>
              <a:rPr lang="en-US" dirty="0"/>
              <a:t>carefully reviews all the safety data from clinical trials. And t</a:t>
            </a:r>
            <a:r>
              <a:rPr lang="en-US" sz="1200" b="0" i="0" kern="1200" dirty="0">
                <a:solidFill>
                  <a:schemeClr val="tx1"/>
                </a:solidFill>
                <a:effectLst/>
                <a:latin typeface="+mn-lt"/>
                <a:ea typeface="+mn-ea"/>
                <a:cs typeface="+mn-cs"/>
              </a:rPr>
              <a:t>he </a:t>
            </a:r>
            <a:r>
              <a:rPr lang="en-US" sz="1200" b="1" i="0" kern="1200" dirty="0">
                <a:solidFill>
                  <a:schemeClr val="tx1"/>
                </a:solidFill>
                <a:effectLst/>
                <a:latin typeface="+mn-lt"/>
                <a:ea typeface="+mn-ea"/>
                <a:cs typeface="+mn-cs"/>
              </a:rPr>
              <a:t>Advisory Committee on Immunization Practices, or ACIP, </a:t>
            </a:r>
            <a:r>
              <a:rPr lang="en-US" sz="1200" b="0" i="0" kern="1200" dirty="0">
                <a:solidFill>
                  <a:schemeClr val="tx1"/>
                </a:solidFill>
                <a:effectLst/>
                <a:latin typeface="+mn-lt"/>
                <a:ea typeface="+mn-ea"/>
                <a:cs typeface="+mn-cs"/>
              </a:rPr>
              <a:t>which is an independent body of experts, reviews all safety data before recommending use. FDA and ACIP have </a:t>
            </a:r>
            <a:r>
              <a:rPr lang="en-US" dirty="0">
                <a:solidFill>
                  <a:srgbClr val="000000"/>
                </a:solidFill>
                <a:cs typeface="Calibri"/>
              </a:rPr>
              <a:t>qualified scientific and clinical experts with minimal conflicts of interest reviewing all of the data.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sz="1200" b="0" i="0" kern="1200" dirty="0">
                <a:solidFill>
                  <a:schemeClr val="tx1"/>
                </a:solidFill>
                <a:effectLst/>
                <a:latin typeface="+mn-lt"/>
                <a:ea typeface="+mn-ea"/>
                <a:cs typeface="+mn-cs"/>
              </a:rPr>
              <a:t>After </a:t>
            </a:r>
            <a:r>
              <a:rPr lang="en-US" dirty="0"/>
              <a:t>ANY vaccines</a:t>
            </a:r>
            <a:r>
              <a:rPr lang="en-US" sz="1200" b="0" i="0" kern="1200" dirty="0">
                <a:solidFill>
                  <a:schemeClr val="tx1"/>
                </a:solidFill>
                <a:effectLst/>
                <a:latin typeface="+mn-lt"/>
                <a:ea typeface="+mn-ea"/>
                <a:cs typeface="+mn-cs"/>
              </a:rPr>
              <a:t> are authorized and in use, both FDA and CDC continue to monitor </a:t>
            </a:r>
            <a:r>
              <a:rPr lang="en-US" sz="1200" i="0" kern="1200" dirty="0">
                <a:solidFill>
                  <a:schemeClr val="tx1"/>
                </a:solidFill>
                <a:effectLst/>
                <a:latin typeface="+mn-lt"/>
                <a:ea typeface="+mn-ea"/>
                <a:cs typeface="+mn-cs"/>
              </a:rPr>
              <a:t>their safety</a:t>
            </a:r>
            <a:r>
              <a:rPr lang="en-US" dirty="0"/>
              <a:t>. </a:t>
            </a:r>
            <a:endParaRPr lang="en-US" sz="1200" i="0" kern="1200" dirty="0">
              <a:solidFill>
                <a:schemeClr val="tx1"/>
              </a:solidFill>
              <a:effectLst/>
              <a:latin typeface="+mn-lt"/>
              <a:cs typeface="Calibri"/>
            </a:endParaRPr>
          </a:p>
          <a:p>
            <a:pPr>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Existing systems </a:t>
            </a:r>
            <a:r>
              <a:rPr lang="en-US" dirty="0"/>
              <a:t>can</a:t>
            </a:r>
            <a:r>
              <a:rPr lang="en-US" sz="1200" b="0" i="0" kern="1200" dirty="0">
                <a:solidFill>
                  <a:schemeClr val="tx1"/>
                </a:solidFill>
                <a:effectLst/>
                <a:latin typeface="+mn-lt"/>
                <a:ea typeface="+mn-ea"/>
                <a:cs typeface="+mn-cs"/>
              </a:rPr>
              <a:t> rapidly detect possible vaccine safety problems. These systems are being scaled up for COVID-19 vaccine introduction to fully meet the needs of the nation. Additional systems and data sources are also being developed to further enhance safety monitoring capabilities. </a:t>
            </a:r>
            <a:endParaRPr lang="en-US" sz="1200" b="0" i="0" kern="1200" dirty="0">
              <a:solidFill>
                <a:schemeClr val="tx1"/>
              </a:solidFill>
              <a:effectLst/>
              <a:latin typeface="+mn-lt"/>
              <a:cs typeface="Calibri"/>
            </a:endParaRPr>
          </a:p>
          <a:p>
            <a:pPr>
              <a:spcBef>
                <a:spcPct val="30000"/>
              </a:spcBef>
              <a:spcAft>
                <a:spcPct val="0"/>
              </a:spcAft>
              <a:defRPr/>
            </a:pPr>
            <a:endParaRPr lang="en-US" dirty="0">
              <a:cs typeface="Calibri"/>
            </a:endParaRPr>
          </a:p>
          <a:p>
            <a:pPr>
              <a:defRPr/>
            </a:pPr>
            <a:r>
              <a:rPr lang="en-US" dirty="0"/>
              <a:t>There are systems in place that allow CDC and FDA to watch for safety issues: </a:t>
            </a:r>
            <a:endParaRPr lang="en-US" dirty="0">
              <a:cs typeface="Calibri" panose="020F0502020204030204"/>
            </a:endParaRPr>
          </a:p>
          <a:p>
            <a:pPr marL="285750" indent="-285750">
              <a:buFont typeface="Symbol"/>
              <a:buChar char="•"/>
              <a:defRPr/>
            </a:pPr>
            <a:r>
              <a:rPr lang="en-US" b="1" dirty="0"/>
              <a:t>CDC: V-safe</a:t>
            </a:r>
            <a:r>
              <a:rPr lang="en-US" dirty="0"/>
              <a:t> — A new smartphone-based, after-vaccination health checker for people who receive COVID-19 vaccines. </a:t>
            </a:r>
            <a:r>
              <a:rPr lang="en-US" b="1" dirty="0"/>
              <a:t>V-safe</a:t>
            </a:r>
            <a:r>
              <a:rPr lang="en-US" dirty="0"/>
              <a:t> uses text messaging and web surveys from CDC to check in with vaccine recipients following COVID-19 vaccination. </a:t>
            </a:r>
            <a:r>
              <a:rPr lang="en-US" b="1" dirty="0"/>
              <a:t>V-safe</a:t>
            </a:r>
            <a:r>
              <a:rPr lang="en-US" dirty="0"/>
              <a:t> also provides second vaccine dose reminders if needed, and telephone follow up to anyone who reports medically significant (important) adverse events. </a:t>
            </a:r>
            <a:endParaRPr lang="en-US" dirty="0">
              <a:cs typeface="Calibri"/>
            </a:endParaRPr>
          </a:p>
          <a:p>
            <a:pPr marL="285750" indent="-285750">
              <a:buFont typeface="Symbol"/>
              <a:buChar char="•"/>
              <a:defRPr/>
            </a:pPr>
            <a:r>
              <a:rPr lang="en-US" b="1" dirty="0"/>
              <a:t>CDC and FDA</a:t>
            </a:r>
            <a:r>
              <a:rPr lang="en-US" dirty="0"/>
              <a:t>: </a:t>
            </a:r>
            <a:r>
              <a:rPr lang="en-US" b="1" dirty="0"/>
              <a:t>Vaccine Adverse Event Reporting System (VAERS)</a:t>
            </a:r>
            <a:r>
              <a:rPr lang="en-US" dirty="0"/>
              <a:t> — The national system that collects reports from healthcare professionals, vaccine manufacturers, and the public of adverse events that happen after vaccination; reports of adverse events that are unexpected, appear to happen more often than expected, or have unusual patterns are followed up with specific studies. </a:t>
            </a:r>
            <a:endParaRPr lang="en-US" dirty="0">
              <a:cs typeface="Calibri"/>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9617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defRPr/>
            </a:pPr>
            <a:r>
              <a:rPr lang="en-US" sz="1200" b="0" i="0" kern="1200" dirty="0">
                <a:solidFill>
                  <a:schemeClr val="tx1"/>
                </a:solidFill>
                <a:effectLst/>
                <a:latin typeface="+mn-lt"/>
                <a:ea typeface="+mn-ea"/>
                <a:cs typeface="+mn-cs"/>
              </a:rPr>
              <a:t>COVID-19 vaccines are being held to the same safety standards as other routine vaccines. </a:t>
            </a:r>
            <a:r>
              <a:rPr lang="en-US" dirty="0"/>
              <a:t>Several </a:t>
            </a:r>
            <a:r>
              <a:rPr lang="en-US" sz="1200" b="0" i="0" kern="1200" dirty="0">
                <a:solidFill>
                  <a:schemeClr val="tx1"/>
                </a:solidFill>
                <a:effectLst/>
                <a:latin typeface="+mn-lt"/>
                <a:ea typeface="+mn-ea"/>
                <a:cs typeface="+mn-cs"/>
              </a:rPr>
              <a:t>expert and independent groups evaluate the safety of vaccines being given to people in the United States.</a:t>
            </a:r>
            <a:r>
              <a:rPr lang="en-US" dirty="0"/>
              <a:t>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dirty="0"/>
              <a:t>Before ANY vaccines receive authorization or approval, the </a:t>
            </a:r>
            <a:r>
              <a:rPr lang="en-US" b="1" dirty="0"/>
              <a:t>Federal Drug Administration (FDA) </a:t>
            </a:r>
            <a:r>
              <a:rPr lang="en-US" dirty="0"/>
              <a:t>carefully reviews all the safety data from clinical trials. And t</a:t>
            </a:r>
            <a:r>
              <a:rPr lang="en-US" sz="1200" b="0" i="0" kern="1200" dirty="0">
                <a:solidFill>
                  <a:schemeClr val="tx1"/>
                </a:solidFill>
                <a:effectLst/>
                <a:latin typeface="+mn-lt"/>
                <a:ea typeface="+mn-ea"/>
                <a:cs typeface="+mn-cs"/>
              </a:rPr>
              <a:t>he </a:t>
            </a:r>
            <a:r>
              <a:rPr lang="en-US" sz="1200" b="1" i="0" kern="1200" dirty="0">
                <a:solidFill>
                  <a:schemeClr val="tx1"/>
                </a:solidFill>
                <a:effectLst/>
                <a:latin typeface="+mn-lt"/>
                <a:ea typeface="+mn-ea"/>
                <a:cs typeface="+mn-cs"/>
              </a:rPr>
              <a:t>Advisory Committee on Immunization Practices, or ACIP, </a:t>
            </a:r>
            <a:r>
              <a:rPr lang="en-US" sz="1200" b="0" i="0" kern="1200" dirty="0">
                <a:solidFill>
                  <a:schemeClr val="tx1"/>
                </a:solidFill>
                <a:effectLst/>
                <a:latin typeface="+mn-lt"/>
                <a:ea typeface="+mn-ea"/>
                <a:cs typeface="+mn-cs"/>
              </a:rPr>
              <a:t>which is an independent body of experts, reviews all safety data before recommending use. FDA and ACIP have </a:t>
            </a:r>
            <a:r>
              <a:rPr lang="en-US" dirty="0">
                <a:solidFill>
                  <a:srgbClr val="000000"/>
                </a:solidFill>
                <a:cs typeface="Calibri"/>
              </a:rPr>
              <a:t>qualified scientific and clinical experts with minimal conflicts of interest reviewing all of the data.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sz="1200" b="0" i="0" kern="1200" dirty="0">
                <a:solidFill>
                  <a:schemeClr val="tx1"/>
                </a:solidFill>
                <a:effectLst/>
                <a:latin typeface="+mn-lt"/>
                <a:ea typeface="+mn-ea"/>
                <a:cs typeface="+mn-cs"/>
              </a:rPr>
              <a:t>After </a:t>
            </a:r>
            <a:r>
              <a:rPr lang="en-US" dirty="0"/>
              <a:t>ANY vaccines</a:t>
            </a:r>
            <a:r>
              <a:rPr lang="en-US" sz="1200" b="0" i="0" kern="1200" dirty="0">
                <a:solidFill>
                  <a:schemeClr val="tx1"/>
                </a:solidFill>
                <a:effectLst/>
                <a:latin typeface="+mn-lt"/>
                <a:ea typeface="+mn-ea"/>
                <a:cs typeface="+mn-cs"/>
              </a:rPr>
              <a:t> are authorized and in use, both FDA and CDC continue to monitor </a:t>
            </a:r>
            <a:r>
              <a:rPr lang="en-US" sz="1200" i="0" kern="1200" dirty="0">
                <a:solidFill>
                  <a:schemeClr val="tx1"/>
                </a:solidFill>
                <a:effectLst/>
                <a:latin typeface="+mn-lt"/>
                <a:ea typeface="+mn-ea"/>
                <a:cs typeface="+mn-cs"/>
              </a:rPr>
              <a:t>their safety</a:t>
            </a:r>
            <a:r>
              <a:rPr lang="en-US" dirty="0"/>
              <a:t>. </a:t>
            </a:r>
            <a:endParaRPr lang="en-US" sz="1200" i="0" kern="1200" dirty="0">
              <a:solidFill>
                <a:schemeClr val="tx1"/>
              </a:solidFill>
              <a:effectLst/>
              <a:latin typeface="+mn-lt"/>
              <a:cs typeface="Calibri"/>
            </a:endParaRPr>
          </a:p>
          <a:p>
            <a:pPr>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Existing systems </a:t>
            </a:r>
            <a:r>
              <a:rPr lang="en-US" dirty="0"/>
              <a:t>can</a:t>
            </a:r>
            <a:r>
              <a:rPr lang="en-US" sz="1200" b="0" i="0" kern="1200" dirty="0">
                <a:solidFill>
                  <a:schemeClr val="tx1"/>
                </a:solidFill>
                <a:effectLst/>
                <a:latin typeface="+mn-lt"/>
                <a:ea typeface="+mn-ea"/>
                <a:cs typeface="+mn-cs"/>
              </a:rPr>
              <a:t> rapidly detect possible vaccine safety problems. These systems are being scaled up for COVID-19 vaccine introduction to fully meet the needs of the nation. Additional systems and data sources are also being developed to further enhance safety monitoring capabilities. </a:t>
            </a:r>
            <a:endParaRPr lang="en-US" sz="1200" b="0" i="0" kern="1200" dirty="0">
              <a:solidFill>
                <a:schemeClr val="tx1"/>
              </a:solidFill>
              <a:effectLst/>
              <a:latin typeface="+mn-lt"/>
              <a:cs typeface="Calibri"/>
            </a:endParaRPr>
          </a:p>
          <a:p>
            <a:pPr>
              <a:spcBef>
                <a:spcPct val="30000"/>
              </a:spcBef>
              <a:spcAft>
                <a:spcPct val="0"/>
              </a:spcAft>
              <a:defRPr/>
            </a:pPr>
            <a:endParaRPr lang="en-US" dirty="0">
              <a:cs typeface="Calibri"/>
            </a:endParaRPr>
          </a:p>
          <a:p>
            <a:pPr>
              <a:defRPr/>
            </a:pPr>
            <a:r>
              <a:rPr lang="en-US" dirty="0"/>
              <a:t>There are systems in place that allow CDC and FDA to watch for safety issues: </a:t>
            </a:r>
            <a:endParaRPr lang="en-US" dirty="0">
              <a:cs typeface="Calibri" panose="020F0502020204030204"/>
            </a:endParaRPr>
          </a:p>
          <a:p>
            <a:pPr marL="285750" indent="-285750">
              <a:buFont typeface="Symbol"/>
              <a:buChar char="•"/>
              <a:defRPr/>
            </a:pPr>
            <a:r>
              <a:rPr lang="en-US" b="1" dirty="0"/>
              <a:t>CDC: V-safe</a:t>
            </a:r>
            <a:r>
              <a:rPr lang="en-US" dirty="0"/>
              <a:t> — A new smartphone-based, after-vaccination health checker for people who receive COVID-19 vaccines. </a:t>
            </a:r>
            <a:r>
              <a:rPr lang="en-US" b="1" dirty="0"/>
              <a:t>V-safe</a:t>
            </a:r>
            <a:r>
              <a:rPr lang="en-US" dirty="0"/>
              <a:t> uses text messaging and web surveys from CDC to check in with vaccine recipients following COVID-19 vaccination. </a:t>
            </a:r>
            <a:r>
              <a:rPr lang="en-US" b="1" dirty="0"/>
              <a:t>V-safe</a:t>
            </a:r>
            <a:r>
              <a:rPr lang="en-US" dirty="0"/>
              <a:t> also provides second vaccine dose reminders if needed, and telephone follow up to anyone who reports medically significant (important) adverse events. </a:t>
            </a:r>
            <a:endParaRPr lang="en-US" dirty="0">
              <a:cs typeface="Calibri"/>
            </a:endParaRPr>
          </a:p>
          <a:p>
            <a:pPr marL="285750" indent="-285750">
              <a:buFont typeface="Symbol"/>
              <a:buChar char="•"/>
              <a:defRPr/>
            </a:pPr>
            <a:r>
              <a:rPr lang="en-US" b="1" dirty="0"/>
              <a:t>CDC and FDA</a:t>
            </a:r>
            <a:r>
              <a:rPr lang="en-US" dirty="0"/>
              <a:t>: </a:t>
            </a:r>
            <a:r>
              <a:rPr lang="en-US" b="1" dirty="0"/>
              <a:t>Vaccine Adverse Event Reporting System (VAERS)</a:t>
            </a:r>
            <a:r>
              <a:rPr lang="en-US" dirty="0"/>
              <a:t> — The national system that collects reports from healthcare professionals, vaccine manufacturers, and the public of adverse events that happen after vaccination; reports of adverse events that are unexpected, appear to happen more often than expected, or have unusual patterns are followed up with specific studies. </a:t>
            </a:r>
            <a:endParaRPr lang="en-US" dirty="0">
              <a:cs typeface="Calibri"/>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8373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defRPr/>
            </a:pPr>
            <a:r>
              <a:rPr lang="en-US" sz="1200" b="0" i="0" kern="1200" dirty="0">
                <a:solidFill>
                  <a:schemeClr val="tx1"/>
                </a:solidFill>
                <a:effectLst/>
                <a:latin typeface="+mn-lt"/>
                <a:ea typeface="+mn-ea"/>
                <a:cs typeface="+mn-cs"/>
              </a:rPr>
              <a:t>COVID-19 vaccines are being held to the same safety standards as other routine vaccines. </a:t>
            </a:r>
            <a:r>
              <a:rPr lang="en-US" dirty="0"/>
              <a:t>Several </a:t>
            </a:r>
            <a:r>
              <a:rPr lang="en-US" sz="1200" b="0" i="0" kern="1200" dirty="0">
                <a:solidFill>
                  <a:schemeClr val="tx1"/>
                </a:solidFill>
                <a:effectLst/>
                <a:latin typeface="+mn-lt"/>
                <a:ea typeface="+mn-ea"/>
                <a:cs typeface="+mn-cs"/>
              </a:rPr>
              <a:t>expert and independent groups evaluate the safety of vaccines being given to people in the United States.</a:t>
            </a:r>
            <a:r>
              <a:rPr lang="en-US" dirty="0"/>
              <a:t>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dirty="0"/>
              <a:t>Before ANY vaccines receive authorization or approval, the </a:t>
            </a:r>
            <a:r>
              <a:rPr lang="en-US" b="1" dirty="0"/>
              <a:t>Federal Drug Administration (FDA) </a:t>
            </a:r>
            <a:r>
              <a:rPr lang="en-US" dirty="0"/>
              <a:t>carefully reviews all the safety data from clinical trials. And t</a:t>
            </a:r>
            <a:r>
              <a:rPr lang="en-US" sz="1200" b="0" i="0" kern="1200" dirty="0">
                <a:solidFill>
                  <a:schemeClr val="tx1"/>
                </a:solidFill>
                <a:effectLst/>
                <a:latin typeface="+mn-lt"/>
                <a:ea typeface="+mn-ea"/>
                <a:cs typeface="+mn-cs"/>
              </a:rPr>
              <a:t>he </a:t>
            </a:r>
            <a:r>
              <a:rPr lang="en-US" sz="1200" b="1" i="0" kern="1200" dirty="0">
                <a:solidFill>
                  <a:schemeClr val="tx1"/>
                </a:solidFill>
                <a:effectLst/>
                <a:latin typeface="+mn-lt"/>
                <a:ea typeface="+mn-ea"/>
                <a:cs typeface="+mn-cs"/>
              </a:rPr>
              <a:t>Advisory Committee on Immunization Practices, or ACIP, </a:t>
            </a:r>
            <a:r>
              <a:rPr lang="en-US" sz="1200" b="0" i="0" kern="1200" dirty="0">
                <a:solidFill>
                  <a:schemeClr val="tx1"/>
                </a:solidFill>
                <a:effectLst/>
                <a:latin typeface="+mn-lt"/>
                <a:ea typeface="+mn-ea"/>
                <a:cs typeface="+mn-cs"/>
              </a:rPr>
              <a:t>which is an independent body of experts, reviews all safety data before recommending use. FDA and ACIP have </a:t>
            </a:r>
            <a:r>
              <a:rPr lang="en-US" dirty="0">
                <a:solidFill>
                  <a:srgbClr val="000000"/>
                </a:solidFill>
                <a:cs typeface="Calibri"/>
              </a:rPr>
              <a:t>qualified scientific and clinical experts with minimal conflicts of interest reviewing all of the data.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sz="1200" b="0" i="0" kern="1200" dirty="0">
                <a:solidFill>
                  <a:schemeClr val="tx1"/>
                </a:solidFill>
                <a:effectLst/>
                <a:latin typeface="+mn-lt"/>
                <a:ea typeface="+mn-ea"/>
                <a:cs typeface="+mn-cs"/>
              </a:rPr>
              <a:t>After </a:t>
            </a:r>
            <a:r>
              <a:rPr lang="en-US" dirty="0"/>
              <a:t>ANY vaccines</a:t>
            </a:r>
            <a:r>
              <a:rPr lang="en-US" sz="1200" b="0" i="0" kern="1200" dirty="0">
                <a:solidFill>
                  <a:schemeClr val="tx1"/>
                </a:solidFill>
                <a:effectLst/>
                <a:latin typeface="+mn-lt"/>
                <a:ea typeface="+mn-ea"/>
                <a:cs typeface="+mn-cs"/>
              </a:rPr>
              <a:t> are authorized and in use, both FDA and CDC continue to monitor </a:t>
            </a:r>
            <a:r>
              <a:rPr lang="en-US" sz="1200" i="0" kern="1200" dirty="0">
                <a:solidFill>
                  <a:schemeClr val="tx1"/>
                </a:solidFill>
                <a:effectLst/>
                <a:latin typeface="+mn-lt"/>
                <a:ea typeface="+mn-ea"/>
                <a:cs typeface="+mn-cs"/>
              </a:rPr>
              <a:t>their safety</a:t>
            </a:r>
            <a:r>
              <a:rPr lang="en-US" dirty="0"/>
              <a:t>. </a:t>
            </a:r>
            <a:endParaRPr lang="en-US" sz="1200" i="0" kern="1200" dirty="0">
              <a:solidFill>
                <a:schemeClr val="tx1"/>
              </a:solidFill>
              <a:effectLst/>
              <a:latin typeface="+mn-lt"/>
              <a:cs typeface="Calibri"/>
            </a:endParaRPr>
          </a:p>
          <a:p>
            <a:pPr>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Existing systems </a:t>
            </a:r>
            <a:r>
              <a:rPr lang="en-US" dirty="0"/>
              <a:t>can</a:t>
            </a:r>
            <a:r>
              <a:rPr lang="en-US" sz="1200" b="0" i="0" kern="1200" dirty="0">
                <a:solidFill>
                  <a:schemeClr val="tx1"/>
                </a:solidFill>
                <a:effectLst/>
                <a:latin typeface="+mn-lt"/>
                <a:ea typeface="+mn-ea"/>
                <a:cs typeface="+mn-cs"/>
              </a:rPr>
              <a:t> rapidly detect possible vaccine safety problems. These systems are being scaled up for COVID-19 vaccine introduction to fully meet the needs of the nation. Additional systems and data sources are also being developed to further enhance safety monitoring capabilities. </a:t>
            </a:r>
            <a:endParaRPr lang="en-US" sz="1200" b="0" i="0" kern="1200" dirty="0">
              <a:solidFill>
                <a:schemeClr val="tx1"/>
              </a:solidFill>
              <a:effectLst/>
              <a:latin typeface="+mn-lt"/>
              <a:cs typeface="Calibri"/>
            </a:endParaRPr>
          </a:p>
          <a:p>
            <a:pPr>
              <a:spcBef>
                <a:spcPct val="30000"/>
              </a:spcBef>
              <a:spcAft>
                <a:spcPct val="0"/>
              </a:spcAft>
              <a:defRPr/>
            </a:pPr>
            <a:endParaRPr lang="en-US" dirty="0">
              <a:cs typeface="Calibri"/>
            </a:endParaRPr>
          </a:p>
          <a:p>
            <a:pPr>
              <a:defRPr/>
            </a:pPr>
            <a:r>
              <a:rPr lang="en-US" dirty="0"/>
              <a:t>There are systems in place that allow CDC and FDA to watch for safety issues: </a:t>
            </a:r>
            <a:endParaRPr lang="en-US" dirty="0">
              <a:cs typeface="Calibri" panose="020F0502020204030204"/>
            </a:endParaRPr>
          </a:p>
          <a:p>
            <a:pPr marL="285750" indent="-285750">
              <a:buFont typeface="Symbol"/>
              <a:buChar char="•"/>
              <a:defRPr/>
            </a:pPr>
            <a:r>
              <a:rPr lang="en-US" b="1" dirty="0"/>
              <a:t>CDC: V-safe</a:t>
            </a:r>
            <a:r>
              <a:rPr lang="en-US" dirty="0"/>
              <a:t> — A new smartphone-based, after-vaccination health checker for people who receive COVID-19 vaccines. </a:t>
            </a:r>
            <a:r>
              <a:rPr lang="en-US" b="1" dirty="0"/>
              <a:t>V-safe</a:t>
            </a:r>
            <a:r>
              <a:rPr lang="en-US" dirty="0"/>
              <a:t> uses text messaging and web surveys from CDC to check in with vaccine recipients following COVID-19 vaccination. </a:t>
            </a:r>
            <a:r>
              <a:rPr lang="en-US" b="1" dirty="0"/>
              <a:t>V-safe</a:t>
            </a:r>
            <a:r>
              <a:rPr lang="en-US" dirty="0"/>
              <a:t> also provides second vaccine dose reminders if needed, and telephone follow up to anyone who reports medically significant (important) adverse events. </a:t>
            </a:r>
            <a:endParaRPr lang="en-US" dirty="0">
              <a:cs typeface="Calibri"/>
            </a:endParaRPr>
          </a:p>
          <a:p>
            <a:pPr marL="285750" indent="-285750">
              <a:buFont typeface="Symbol"/>
              <a:buChar char="•"/>
              <a:defRPr/>
            </a:pPr>
            <a:r>
              <a:rPr lang="en-US" b="1" dirty="0"/>
              <a:t>CDC and FDA</a:t>
            </a:r>
            <a:r>
              <a:rPr lang="en-US" dirty="0"/>
              <a:t>: </a:t>
            </a:r>
            <a:r>
              <a:rPr lang="en-US" b="1" dirty="0"/>
              <a:t>Vaccine Adverse Event Reporting System (VAERS)</a:t>
            </a:r>
            <a:r>
              <a:rPr lang="en-US" dirty="0"/>
              <a:t> — The national system that collects reports from healthcare professionals, vaccine manufacturers, and the public of adverse events that happen after vaccination; reports of adverse events that are unexpected, appear to happen more often than expected, or have unusual patterns are followed up with specific studies. </a:t>
            </a:r>
            <a:endParaRPr lang="en-US" dirty="0">
              <a:cs typeface="Calibri"/>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3606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620536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Before vaccination, you should learn more about the different types of COVID-19 vaccines and how they work. We’ve provided some of this information in this presentation. </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your vaccination appointment, you should receive a paper or electronic version of a fact sheet specific to the COVID-19 vaccine you are being offered that contains information to help you understand the risks and benefits of receiving that specific vaccine. After you are vaccinated, you should be given a vaccination record </a:t>
            </a:r>
            <a:r>
              <a:rPr lang="en-US" dirty="0"/>
              <a:t>card that</a:t>
            </a:r>
            <a:r>
              <a:rPr lang="en-US" sz="1200" kern="1200" dirty="0">
                <a:solidFill>
                  <a:schemeClr val="tx1"/>
                </a:solidFill>
                <a:effectLst/>
                <a:latin typeface="+mn-lt"/>
                <a:ea typeface="+mn-ea"/>
                <a:cs typeface="+mn-cs"/>
              </a:rPr>
              <a:t> tells you what COVID-19 vaccine you received, the date you received it, and where you received it.</a:t>
            </a:r>
            <a:endParaRPr lang="en-US" sz="1200" kern="120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Your provider may also give you information about how to enroll in </a:t>
            </a:r>
            <a:r>
              <a:rPr lang="en-US" sz="1200" b="1" kern="1200" dirty="0">
                <a:solidFill>
                  <a:schemeClr val="tx1"/>
                </a:solidFill>
                <a:effectLst/>
                <a:latin typeface="+mn-lt"/>
                <a:ea typeface="+mn-ea"/>
                <a:cs typeface="+mn-cs"/>
              </a:rPr>
              <a:t>v-safe</a:t>
            </a:r>
            <a:r>
              <a:rPr lang="en-US" dirty="0"/>
              <a:t>. </a:t>
            </a:r>
            <a:r>
              <a:rPr lang="en-US" b="1" dirty="0"/>
              <a:t>V-safe</a:t>
            </a:r>
            <a:r>
              <a:rPr lang="en-US" dirty="0"/>
              <a:t> is</a:t>
            </a:r>
            <a:r>
              <a:rPr lang="en-US" sz="1200" kern="1200" dirty="0">
                <a:solidFill>
                  <a:schemeClr val="tx1"/>
                </a:solidFill>
                <a:effectLst/>
                <a:latin typeface="+mn-lt"/>
                <a:ea typeface="+mn-ea"/>
                <a:cs typeface="+mn-cs"/>
              </a:rPr>
              <a:t> a free, smartphone-based tool that uses text messaging and web surveys to provide personalized health check-ins after you receive a COVID-19 vaccination. </a:t>
            </a:r>
            <a:r>
              <a:rPr lang="en-US" dirty="0"/>
              <a:t>This program will help CDC monitor safety of COVID-19 vaccines. Find more information at https://www.cdc.gov/coronavirus/2019-ncov/vaccines/safety/vsafe.html. </a:t>
            </a:r>
          </a:p>
          <a:p>
            <a:pPr>
              <a:defRPr/>
            </a:pPr>
            <a:endParaRPr lang="en-US" dirty="0"/>
          </a:p>
          <a:p>
            <a:pPr>
              <a:defRPr/>
            </a:pPr>
            <a:r>
              <a:rPr lang="en-US" sz="1200" kern="1200" dirty="0">
                <a:solidFill>
                  <a:schemeClr val="tx1"/>
                </a:solidFill>
                <a:effectLst/>
                <a:latin typeface="+mn-lt"/>
                <a:ea typeface="+mn-ea"/>
                <a:cs typeface="+mn-cs"/>
              </a:rPr>
              <a:t>Its important to continue using all the tools available to help stop this pandemic. Cover your mouth and nose with a mask when you are around others, stay at least 6 feet away from others, avoid crowds, and wash your hands often.</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2329818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If you experience a fever after vaccination</a:t>
            </a:r>
            <a:r>
              <a:rPr lang="en-US" dirty="0"/>
              <a:t>, </a:t>
            </a:r>
            <a:r>
              <a:rPr lang="en-US" sz="1200" kern="1200" dirty="0">
                <a:solidFill>
                  <a:schemeClr val="tx1"/>
                </a:solidFill>
                <a:effectLst/>
                <a:latin typeface="+mn-lt"/>
                <a:ea typeface="+mn-ea"/>
                <a:cs typeface="+mn-cs"/>
              </a:rPr>
              <a:t>you should stay home from work if you can. Most side effects after vaccination do not last very long. The vaccine does not give you COVID-19. However, you could have been exposed to the virus before </a:t>
            </a:r>
            <a:r>
              <a:rPr lang="en-US" dirty="0"/>
              <a:t>you were vaccinated, </a:t>
            </a:r>
            <a:r>
              <a:rPr lang="en-US" sz="1200" kern="1200" dirty="0">
                <a:solidFill>
                  <a:schemeClr val="tx1"/>
                </a:solidFill>
                <a:effectLst/>
                <a:latin typeface="+mn-lt"/>
                <a:ea typeface="+mn-ea"/>
                <a:cs typeface="+mn-cs"/>
              </a:rPr>
              <a:t>so if you continue to feel sick, you should consider getting a COVID-19 test. CDC and FDA encourage the public to report possible side effects to the </a:t>
            </a:r>
            <a:r>
              <a:rPr lang="en-US" sz="1200" u="sng" kern="1200" dirty="0">
                <a:solidFill>
                  <a:schemeClr val="tx1"/>
                </a:solidFill>
                <a:effectLst/>
                <a:latin typeface="+mn-lt"/>
                <a:ea typeface="+mn-ea"/>
                <a:cs typeface="+mn-cs"/>
                <a:hlinkClick r:id="rId3"/>
              </a:rPr>
              <a:t>Vaccine Adverse Event Reporting System (VAERS)</a:t>
            </a:r>
            <a:r>
              <a:rPr lang="en-US" sz="1200" kern="1200" dirty="0">
                <a:solidFill>
                  <a:schemeClr val="tx1"/>
                </a:solidFill>
                <a:effectLst/>
                <a:latin typeface="+mn-lt"/>
                <a:ea typeface="+mn-ea"/>
                <a:cs typeface="+mn-cs"/>
              </a:rPr>
              <a:t>. CDC is also implementing a new smartphone-based tool called v-safe to check in on people’s health after they receive a COVID-19 vaccine. If you </a:t>
            </a:r>
            <a:r>
              <a:rPr lang="en-US" sz="1200" u="sng" kern="1200" dirty="0">
                <a:solidFill>
                  <a:schemeClr val="tx1"/>
                </a:solidFill>
                <a:effectLst/>
                <a:latin typeface="+mn-lt"/>
                <a:ea typeface="+mn-ea"/>
                <a:cs typeface="+mn-cs"/>
                <a:hlinkClick r:id="rId4"/>
              </a:rPr>
              <a:t>enroll in v-safe</a:t>
            </a:r>
            <a:r>
              <a:rPr lang="en-US" sz="1200" kern="1200" dirty="0">
                <a:solidFill>
                  <a:schemeClr val="tx1"/>
                </a:solidFill>
                <a:effectLst/>
                <a:latin typeface="+mn-lt"/>
                <a:ea typeface="+mn-ea"/>
                <a:cs typeface="+mn-cs"/>
              </a:rPr>
              <a:t>, you can tell CDC if you have any side effects after getting a COVID-19 vaccine. If you report serious side effects, someone from CDC will call to follow up.</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1161976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B4024-7D66-4237-B4AE-F80EB7D5D350}" type="slidenum">
              <a:rPr lang="en-US" smtClean="0"/>
              <a:t>29</a:t>
            </a:fld>
            <a:endParaRPr lang="en-US"/>
          </a:p>
        </p:txBody>
      </p:sp>
    </p:spTree>
    <p:extLst>
      <p:ext uri="{BB962C8B-B14F-4D97-AF65-F5344CB8AC3E}">
        <p14:creationId xmlns:p14="http://schemas.microsoft.com/office/powerpoint/2010/main" val="1280091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B4024-7D66-4237-B4AE-F80EB7D5D350}" type="slidenum">
              <a:rPr lang="en-US" smtClean="0"/>
              <a:t>30</a:t>
            </a:fld>
            <a:endParaRPr lang="en-US"/>
          </a:p>
        </p:txBody>
      </p:sp>
    </p:spTree>
    <p:extLst>
      <p:ext uri="{BB962C8B-B14F-4D97-AF65-F5344CB8AC3E}">
        <p14:creationId xmlns:p14="http://schemas.microsoft.com/office/powerpoint/2010/main" val="11620455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B4024-7D66-4237-B4AE-F80EB7D5D350}" type="slidenum">
              <a:rPr lang="en-US" smtClean="0"/>
              <a:t>31</a:t>
            </a:fld>
            <a:endParaRPr lang="en-US"/>
          </a:p>
        </p:txBody>
      </p:sp>
    </p:spTree>
    <p:extLst>
      <p:ext uri="{BB962C8B-B14F-4D97-AF65-F5344CB8AC3E}">
        <p14:creationId xmlns:p14="http://schemas.microsoft.com/office/powerpoint/2010/main" val="1820221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32</a:t>
            </a:fld>
            <a:endParaRPr lang="en-US"/>
          </a:p>
        </p:txBody>
      </p:sp>
    </p:spTree>
    <p:extLst>
      <p:ext uri="{BB962C8B-B14F-4D97-AF65-F5344CB8AC3E}">
        <p14:creationId xmlns:p14="http://schemas.microsoft.com/office/powerpoint/2010/main" val="3938375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It is known that infection </a:t>
            </a:r>
            <a:r>
              <a:rPr lang="en-US" kern="1200" dirty="0">
                <a:effectLst/>
              </a:rPr>
              <a:t>with SARS-CoV-2</a:t>
            </a:r>
            <a:r>
              <a:rPr lang="en-US" dirty="0"/>
              <a:t>, the virus</a:t>
            </a:r>
            <a:r>
              <a:rPr lang="en-US" kern="1200" dirty="0">
                <a:effectLst/>
              </a:rPr>
              <a:t> that </a:t>
            </a:r>
            <a:r>
              <a:rPr lang="en-US" dirty="0"/>
              <a:t>causes </a:t>
            </a:r>
            <a:r>
              <a:rPr lang="en-US" kern="1200" dirty="0">
                <a:effectLst/>
              </a:rPr>
              <a:t>COVID-19</a:t>
            </a:r>
            <a:r>
              <a:rPr lang="en-US" dirty="0"/>
              <a:t>, </a:t>
            </a:r>
            <a:r>
              <a:rPr lang="en-US" kern="1200" dirty="0">
                <a:effectLst/>
              </a:rPr>
              <a:t>can </a:t>
            </a:r>
            <a:r>
              <a:rPr lang="en-US" dirty="0"/>
              <a:t>result in a range of illnesses</a:t>
            </a:r>
            <a:r>
              <a:rPr lang="en-US" kern="1200" dirty="0">
                <a:effectLst/>
              </a:rPr>
              <a:t>, </a:t>
            </a:r>
            <a:r>
              <a:rPr lang="en-US" dirty="0"/>
              <a:t>from mild symptoms </a:t>
            </a:r>
            <a:r>
              <a:rPr lang="en-US" kern="1200" dirty="0">
                <a:effectLst/>
              </a:rPr>
              <a:t>to </a:t>
            </a:r>
            <a:r>
              <a:rPr lang="en-US" dirty="0"/>
              <a:t>severe illness and death</a:t>
            </a:r>
            <a:r>
              <a:rPr lang="en-US" strike="noStrike" kern="1200" baseline="0" dirty="0">
                <a:effectLst/>
              </a:rPr>
              <a:t>.</a:t>
            </a:r>
            <a:r>
              <a:rPr lang="en-US" dirty="0"/>
              <a:t> About 30% of persons infected with SARS-CoV-2 do not have symptoms. No one can predict how severe any person’s illness might be, but </a:t>
            </a:r>
            <a:r>
              <a:rPr lang="en-US" sz="1200" kern="1200" dirty="0">
                <a:solidFill>
                  <a:schemeClr val="tx1"/>
                </a:solidFill>
                <a:effectLst/>
                <a:latin typeface="+mn-lt"/>
                <a:ea typeface="+mn-ea"/>
                <a:cs typeface="+mn-cs"/>
              </a:rPr>
              <a:t>certain factors may increase your risk. Some people are more likely than others to become severely ill when infected, such as older adults or people with certain medical conditions, like diabetes, obesity, cancer, or heart disease.</a:t>
            </a:r>
            <a:r>
              <a:rPr lang="en-US" dirty="0"/>
              <a:t> </a:t>
            </a:r>
            <a:endParaRPr lang="en-US" sz="1200" strike="sngStrike"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19669260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will likely have a lot of questions about COVID-19 vaccines. This doesn’t necessarily mean they won’t accept a COVID-19 vaccine. And questions don’t necessarily equal concerns. Sometimes patients simply want </a:t>
            </a:r>
            <a:r>
              <a:rPr lang="en-US" i="1" dirty="0"/>
              <a:t>your</a:t>
            </a:r>
            <a:r>
              <a:rPr lang="en-US" dirty="0"/>
              <a:t> answers to their questions.</a:t>
            </a:r>
          </a:p>
          <a:p>
            <a:endParaRPr lang="en-US" dirty="0"/>
          </a:p>
          <a:p>
            <a:r>
              <a:rPr lang="en-US" dirty="0"/>
              <a:t>Your willingness to listen to their concerns will play a major role in building trust in you and your recommendation. Make it clear that you understand they have questions and you want to answer them, so they feel confident in choosing to get vaccinated.</a:t>
            </a:r>
          </a:p>
          <a:p>
            <a:endParaRPr lang="en-US" dirty="0"/>
          </a:p>
          <a:p>
            <a:r>
              <a:rPr lang="en-US" dirty="0"/>
              <a:t>Seek to understand your patients’ concerns and provide information they need in a way they can understand. Explore some of the vaccine questions patients ask about most and find tips for how to answer their questions: Answering Patient’s Questions.</a:t>
            </a:r>
          </a:p>
          <a:p>
            <a:endParaRPr lang="en-US" dirty="0"/>
          </a:p>
          <a:p>
            <a:r>
              <a:rPr lang="en-US" dirty="0"/>
              <a:t>In the next few slides, I’ll present some common questions with answers on how to respond to them.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34</a:t>
            </a:fld>
            <a:endParaRPr lang="en-US" dirty="0"/>
          </a:p>
        </p:txBody>
      </p:sp>
    </p:spTree>
    <p:extLst>
      <p:ext uri="{BB962C8B-B14F-4D97-AF65-F5344CB8AC3E}">
        <p14:creationId xmlns:p14="http://schemas.microsoft.com/office/powerpoint/2010/main" val="6091662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cs typeface="Calibri"/>
              </a:rPr>
              <a:t>One question you are likely to get is "</a:t>
            </a:r>
            <a:r>
              <a:rPr lang="en-US" dirty="0"/>
              <a:t>How do we know if COVID-19 vaccines are safe?"</a:t>
            </a:r>
            <a:endParaRPr lang="en-US" dirty="0">
              <a:cs typeface="Calibri"/>
            </a:endParaRPr>
          </a:p>
          <a:p>
            <a:endParaRPr lang="en-US" dirty="0"/>
          </a:p>
          <a:p>
            <a:pPr>
              <a:spcBef>
                <a:spcPct val="20000"/>
              </a:spcBef>
            </a:pPr>
            <a:r>
              <a:rPr lang="en-US" dirty="0"/>
              <a:t>Explain that: </a:t>
            </a:r>
            <a:endParaRPr lang="en-US" dirty="0">
              <a:cs typeface="Calibri"/>
            </a:endParaRPr>
          </a:p>
          <a:p>
            <a:pPr marL="628650" lvl="1" indent="-171450">
              <a:spcBef>
                <a:spcPct val="20000"/>
              </a:spcBef>
              <a:buFont typeface="Arial"/>
              <a:buChar char="•"/>
            </a:pPr>
            <a:r>
              <a:rPr lang="en-US" dirty="0"/>
              <a:t>FDA carefully reviews all safety data from clinical trials.</a:t>
            </a:r>
            <a:endParaRPr lang="en-US" dirty="0">
              <a:cs typeface="Calibri"/>
            </a:endParaRPr>
          </a:p>
          <a:p>
            <a:pPr marL="628650" lvl="1" indent="-171450">
              <a:spcBef>
                <a:spcPct val="20000"/>
              </a:spcBef>
              <a:buFont typeface="Arial"/>
              <a:buChar char="•"/>
            </a:pPr>
            <a:r>
              <a:rPr lang="en-US" dirty="0"/>
              <a:t>FDA authorizes emergency vaccine use only when the expected benefits outweigh potential risks.</a:t>
            </a:r>
            <a:endParaRPr lang="en-US" dirty="0">
              <a:cs typeface="Calibri"/>
            </a:endParaRPr>
          </a:p>
          <a:p>
            <a:pPr marL="628650" lvl="1" indent="-171450">
              <a:spcBef>
                <a:spcPct val="20000"/>
              </a:spcBef>
              <a:buFont typeface="Arial"/>
              <a:buChar char="•"/>
            </a:pPr>
            <a:r>
              <a:rPr lang="en-US" dirty="0"/>
              <a:t>ACIP reviews safety data before recommending any COVID-19 vaccine for use. </a:t>
            </a:r>
            <a:endParaRPr lang="en-US" dirty="0">
              <a:cs typeface="Calibri"/>
            </a:endParaRPr>
          </a:p>
          <a:p>
            <a:pPr marL="628650" lvl="1" indent="-171450">
              <a:spcBef>
                <a:spcPct val="20000"/>
              </a:spcBef>
              <a:buFont typeface="Arial"/>
              <a:buChar char="•"/>
            </a:pPr>
            <a:r>
              <a:rPr lang="en-US" dirty="0"/>
              <a:t>FDA and CDC will continue to monitor the safety of COVID-19 vaccines to make sure even very rare side effects are identified.</a:t>
            </a:r>
            <a:endParaRPr lang="en-US" dirty="0">
              <a:cs typeface="Calibri"/>
            </a:endParaRPr>
          </a:p>
          <a:p>
            <a:endParaRPr lang="en-US" dirty="0">
              <a:cs typeface="Calibri"/>
            </a:endParaRPr>
          </a:p>
          <a:p>
            <a:r>
              <a:rPr lang="en-US" dirty="0">
                <a:cs typeface="Calibri"/>
              </a:rPr>
              <a:t>For example, you can say:"</a:t>
            </a:r>
            <a:r>
              <a:rPr lang="en-US" dirty="0"/>
              <a:t>“COVID-19 vaccines were tested in large clinical trials to make sure they meet safety standards. Many people were recruited to participate in these trials to see how the vaccines offer protection to people of different ages, races, and ethnicities, as well as those with different medical conditions.”</a:t>
            </a:r>
            <a:endParaRPr lang="en-US" dirty="0">
              <a:cs typeface="Calibri"/>
            </a:endParaRPr>
          </a:p>
          <a:p>
            <a:r>
              <a:rPr lang="en-US" dirty="0">
                <a:cs typeface="Calibri"/>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43694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people ask if the vaccines have been tested in people like them, it’s important to understand that “people like me” could be interpreted many different ways. They may be referring to a subgroup of their racial or ethnic group.  Or they may be referring to another group like immigrants, or older adults.  Ask probing questions to understand if they are referring to their racial/ethnic group, their age group, their underlying condition or other characteristics.</a:t>
            </a:r>
          </a:p>
          <a:p>
            <a:endParaRPr lang="en-US" dirty="0"/>
          </a:p>
          <a:p>
            <a:r>
              <a:rPr lang="en-US" dirty="0"/>
              <a:t>Explain that the clinical trials recruited a diverse mix of participants.  </a:t>
            </a:r>
          </a:p>
          <a:p>
            <a:endParaRPr lang="en-US" dirty="0"/>
          </a:p>
          <a:p>
            <a:r>
              <a:rPr lang="en-US" dirty="0"/>
              <a:t>Share any data you have about the percentages of people from communities of colors, people with underlying health conditions, and older adults included in the trials.</a:t>
            </a:r>
          </a:p>
          <a:p>
            <a:endParaRPr lang="en-US" dirty="0"/>
          </a:p>
          <a:p>
            <a:r>
              <a:rPr lang="en-US" dirty="0"/>
              <a:t>Reiterate that no serious safety concerns were identified.</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36</a:t>
            </a:fld>
            <a:endParaRPr lang="en-US" dirty="0"/>
          </a:p>
        </p:txBody>
      </p:sp>
    </p:spTree>
    <p:extLst>
      <p:ext uri="{BB962C8B-B14F-4D97-AF65-F5344CB8AC3E}">
        <p14:creationId xmlns:p14="http://schemas.microsoft.com/office/powerpoint/2010/main" val="8506000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Some patients may ask: "Is it better to get natural immunity rather than immunity from vaccines?"</a:t>
            </a:r>
          </a:p>
          <a:p>
            <a:endParaRPr lang="en-US" b="1" dirty="0">
              <a:cs typeface="Calibri"/>
            </a:endParaRPr>
          </a:p>
          <a:p>
            <a:pPr marL="229870" marR="0" lvl="0" indent="-229870" algn="l" defTabSz="914400" rtl="0" eaLnBrk="1" fontAlgn="base" latinLnBrk="0" hangingPunct="1">
              <a:lnSpc>
                <a:spcPct val="100000"/>
              </a:lnSpc>
              <a:spcBef>
                <a:spcPct val="20000"/>
              </a:spcBef>
              <a:spcAft>
                <a:spcPct val="0"/>
              </a:spcAft>
              <a:buClrTx/>
              <a:buSzTx/>
              <a:buFont typeface="Arial"/>
              <a:buChar char="•"/>
              <a:tabLst/>
              <a:defRPr/>
            </a:pPr>
            <a:r>
              <a:rPr lang="en-US" dirty="0"/>
              <a:t>Explain the potential serious risk COVID-19 poses to them and their loved ones if they get the illness or spread it to others, adding that </a:t>
            </a:r>
            <a:r>
              <a:rPr lang="en-US" sz="1200" dirty="0">
                <a:latin typeface="+mn-lt"/>
                <a:cs typeface="Calibri"/>
              </a:rPr>
              <a:t>the disease can be serious even if they are not in a high-risk group.</a:t>
            </a:r>
            <a:endParaRPr lang="en-US" dirty="0">
              <a:latin typeface="+mn-lt"/>
              <a:cs typeface="Calibri"/>
            </a:endParaRPr>
          </a:p>
          <a:p>
            <a:pPr marL="0" indent="0">
              <a:spcBef>
                <a:spcPct val="20000"/>
              </a:spcBef>
              <a:buFont typeface="Arial"/>
              <a:buNone/>
            </a:pPr>
            <a:endParaRPr lang="en-US" dirty="0">
              <a:cs typeface="Calibri"/>
            </a:endParaRPr>
          </a:p>
          <a:p>
            <a:pPr marL="229870" indent="-229870">
              <a:spcBef>
                <a:spcPct val="20000"/>
              </a:spcBef>
              <a:buFont typeface="Arial"/>
              <a:buChar char="•"/>
            </a:pPr>
            <a:r>
              <a:rPr lang="en-US" dirty="0"/>
              <a:t>Explain that scientists are still learning more about the virus that causes COVID-19. And it is not known whether getting COVID-19 disease will protect everyone against getting it again or, if it does, how long that protection might last.</a:t>
            </a:r>
          </a:p>
          <a:p>
            <a:pPr marL="229870" indent="-229870">
              <a:spcBef>
                <a:spcPct val="20000"/>
              </a:spcBef>
              <a:buFont typeface="Arial"/>
              <a:buChar char="•"/>
            </a:pPr>
            <a:endParaRPr lang="en-US" dirty="0">
              <a:cs typeface="Calibri"/>
            </a:endParaRPr>
          </a:p>
          <a:p>
            <a:pPr>
              <a:spcBef>
                <a:spcPct val="20000"/>
              </a:spcBef>
            </a:pPr>
            <a:r>
              <a:rPr lang="en-US" dirty="0"/>
              <a:t>For example, you can say “Both this disease and the vaccine are new. We don’t know how long protection lasts for those who get infected or those who are vaccinated. What we do know is that COVID-19 has caused very serious illness and death for a lot of people. If you get COVID-19, you also risk giving it to loved ones who may get sick. Getting a COVID-19 vaccine is a safer choice.”</a:t>
            </a:r>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37</a:t>
            </a:fld>
            <a:endParaRPr lang="en-US" dirty="0"/>
          </a:p>
        </p:txBody>
      </p:sp>
    </p:spTree>
    <p:extLst>
      <p:ext uri="{BB962C8B-B14F-4D97-AF65-F5344CB8AC3E}">
        <p14:creationId xmlns:p14="http://schemas.microsoft.com/office/powerpoint/2010/main" val="3692781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Some people may ask if the shot will hurt, make them sick or have any side effects.</a:t>
            </a:r>
          </a:p>
          <a:p>
            <a:endParaRPr lang="en-US" dirty="0">
              <a:cs typeface="Calibri"/>
            </a:endParaRPr>
          </a:p>
          <a:p>
            <a:pPr marL="171450" marR="0" lvl="0" indent="-171450" algn="l" defTabSz="914400" rtl="0" eaLnBrk="1" fontAlgn="base" latinLnBrk="0" hangingPunct="1">
              <a:lnSpc>
                <a:spcPct val="100000"/>
              </a:lnSpc>
              <a:spcBef>
                <a:spcPct val="20000"/>
              </a:spcBef>
              <a:spcAft>
                <a:spcPct val="0"/>
              </a:spcAft>
              <a:buClrTx/>
              <a:buSzTx/>
              <a:buFont typeface="Arial"/>
              <a:buChar char="•"/>
              <a:tabLst/>
              <a:defRPr/>
            </a:pPr>
            <a:r>
              <a:rPr lang="en-US" sz="1200" dirty="0"/>
              <a:t>Explain that they cannot get COVID-19 from the vaccine.</a:t>
            </a:r>
          </a:p>
          <a:p>
            <a:pPr marL="171450" indent="-171450">
              <a:spcBef>
                <a:spcPct val="20000"/>
              </a:spcBef>
              <a:buFont typeface="Arial"/>
              <a:buChar char="•"/>
            </a:pPr>
            <a:r>
              <a:rPr lang="en-US" dirty="0"/>
              <a:t>Explain what the most common side effects from vaccination are, how severe they may be, and that they typically go away on their own within a week.</a:t>
            </a:r>
            <a:endParaRPr lang="en-US" dirty="0">
              <a:cs typeface="Calibri"/>
            </a:endParaRPr>
          </a:p>
          <a:p>
            <a:pPr marL="171450" indent="-171450">
              <a:spcBef>
                <a:spcPct val="20000"/>
              </a:spcBef>
              <a:buFont typeface="Arial"/>
              <a:buChar char="•"/>
            </a:pPr>
            <a:r>
              <a:rPr lang="en-US" dirty="0"/>
              <a:t>Provide a comparison if it is appropriate for the patient (for example, pain after receiving </a:t>
            </a:r>
            <a:r>
              <a:rPr lang="en-US" i="1" dirty="0"/>
              <a:t>Shingrix</a:t>
            </a:r>
            <a:r>
              <a:rPr lang="en-US" dirty="0"/>
              <a:t> for older adults who have received it).</a:t>
            </a:r>
            <a:endParaRPr lang="en-US" dirty="0">
              <a:cs typeface="Calibri"/>
            </a:endParaRPr>
          </a:p>
          <a:p>
            <a:pPr marL="171450" indent="-171450">
              <a:spcBef>
                <a:spcPct val="20000"/>
              </a:spcBef>
              <a:buFont typeface="Arial"/>
              <a:buChar char="•"/>
            </a:pPr>
            <a:r>
              <a:rPr lang="en-US" dirty="0"/>
              <a:t>Make sure patients know that a fever is a potential side effect.</a:t>
            </a:r>
          </a:p>
          <a:p>
            <a:pPr marL="171450" indent="-171450">
              <a:spcBef>
                <a:spcPct val="20000"/>
              </a:spcBef>
              <a:buFont typeface="Arial"/>
              <a:buChar char="•"/>
            </a:pPr>
            <a:endParaRPr lang="en-US" dirty="0">
              <a:cs typeface="Calibri"/>
            </a:endParaRPr>
          </a:p>
          <a:p>
            <a:pPr>
              <a:spcBef>
                <a:spcPct val="0"/>
              </a:spcBef>
            </a:pPr>
            <a:r>
              <a:rPr lang="en-US" dirty="0">
                <a:cs typeface="Calibri"/>
              </a:rPr>
              <a:t>You can say "</a:t>
            </a:r>
            <a:r>
              <a:rPr lang="en-US" dirty="0"/>
              <a:t>“These side effects are signs that your immune system is doing exactly what it is supposed to do. It is working and building up protection to disease.”</a:t>
            </a:r>
          </a:p>
          <a:p>
            <a:pPr>
              <a:spcBef>
                <a:spcPct val="0"/>
              </a:spcBef>
            </a:pPr>
            <a:endParaRPr lang="en-US" dirty="0"/>
          </a:p>
          <a:p>
            <a:pPr>
              <a:spcBef>
                <a:spcPct val="0"/>
              </a:spcBef>
            </a:pPr>
            <a:r>
              <a:rPr lang="en-US" dirty="0"/>
              <a:t>You can then give more detail: “Most people do not have serious problems after getting a vaccine. We will understand more about mild side effects of the COVID-19 vaccine before we start to use it. However, your arm may be sore, red, or warm to the touch. These symptoms usually go away on their own within a week. Some people report getting a headache  fever, fatigue, or body aches when getting a vaccine.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38336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Others may be more worried about vaccine safety and long-term side effects, given that the vaccines are so new.</a:t>
            </a:r>
          </a:p>
          <a:p>
            <a:r>
              <a:rPr lang="en-US" dirty="0">
                <a:cs typeface="Calibri"/>
              </a:rPr>
              <a:t> </a:t>
            </a:r>
          </a:p>
          <a:p>
            <a:pPr marL="229870" indent="-229870">
              <a:spcBef>
                <a:spcPct val="20000"/>
              </a:spcBef>
              <a:buFont typeface="Arial"/>
              <a:buChar char="•"/>
            </a:pPr>
            <a:r>
              <a:rPr lang="en-US" dirty="0"/>
              <a:t>Explain how FDA and CDC are continuing to monitor safety.</a:t>
            </a:r>
            <a:endParaRPr lang="en-US" dirty="0">
              <a:cs typeface="Calibri"/>
            </a:endParaRPr>
          </a:p>
          <a:p>
            <a:pPr marL="229870" indent="-229870">
              <a:spcBef>
                <a:spcPct val="20000"/>
              </a:spcBef>
              <a:buFont typeface="Arial"/>
              <a:buChar char="•"/>
            </a:pPr>
            <a:r>
              <a:rPr lang="en-US" dirty="0"/>
              <a:t>Let patients know that ACIP will take action to address any potential safety problems detected.</a:t>
            </a:r>
            <a:endParaRPr lang="en-US" dirty="0">
              <a:cs typeface="Calibri"/>
            </a:endParaRPr>
          </a:p>
          <a:p>
            <a:pPr marL="229870" indent="-229870">
              <a:spcBef>
                <a:spcPct val="20000"/>
              </a:spcBef>
              <a:buFont typeface="Arial"/>
              <a:buChar char="•"/>
            </a:pPr>
            <a:r>
              <a:rPr lang="en-US" dirty="0"/>
              <a:t>Compare the potential serious risk of COVID-19 illness with what is currently known about the safety of COVID-19 vaccines.</a:t>
            </a:r>
          </a:p>
          <a:p>
            <a:pPr marL="229870" indent="-229870">
              <a:spcBef>
                <a:spcPct val="20000"/>
              </a:spcBef>
              <a:buFont typeface="Arial"/>
              <a:buChar char="•"/>
            </a:pPr>
            <a:endParaRPr lang="en-US" dirty="0">
              <a:cs typeface="Calibri"/>
            </a:endParaRPr>
          </a:p>
          <a:p>
            <a:pPr>
              <a:spcBef>
                <a:spcPct val="20000"/>
              </a:spcBef>
            </a:pPr>
            <a:r>
              <a:rPr lang="en-US" dirty="0">
                <a:cs typeface="Calibri"/>
              </a:rPr>
              <a:t>For example, you can say "</a:t>
            </a:r>
            <a:r>
              <a:rPr lang="en-US" dirty="0"/>
              <a:t>“COVID-19 vaccines are being tested in large clinical trials to assess their safety and efficacy. However, it does take time and more people getting vaccinated before we learn about very rare or long-term side effects. That is why safety monitoring will continue. CDC has an independent group of experts that reviews all the safety data as they come in and provides regular safety updates. Any possible problems will be quickly investigated to determine if the issue is related to the COVID-19 vaccine and determine the best course of action.”</a:t>
            </a:r>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39</a:t>
            </a:fld>
            <a:endParaRPr lang="en-US" dirty="0"/>
          </a:p>
        </p:txBody>
      </p:sp>
    </p:spTree>
    <p:extLst>
      <p:ext uri="{BB962C8B-B14F-4D97-AF65-F5344CB8AC3E}">
        <p14:creationId xmlns:p14="http://schemas.microsoft.com/office/powerpoint/2010/main" val="1971024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people may wonder how many doses are needed and why.</a:t>
            </a:r>
          </a:p>
          <a:p>
            <a:endParaRPr lang="en-US" dirty="0">
              <a:cs typeface="Calibri"/>
            </a:endParaRPr>
          </a:p>
          <a:p>
            <a:pPr marL="229870" indent="-229870">
              <a:spcBef>
                <a:spcPct val="20000"/>
              </a:spcBef>
              <a:buFont typeface="Arial"/>
              <a:buChar char="•"/>
            </a:pPr>
            <a:r>
              <a:rPr lang="en-US" dirty="0"/>
              <a:t>Explain that two shots are needed to provide the best protection against COVID-19 for both mRNA vaccines. The first shot primes the immune system, helping it recognize the virus, and the second shot strengthens the immune response.</a:t>
            </a:r>
            <a:endParaRPr lang="en-US" dirty="0">
              <a:cs typeface="Calibri"/>
            </a:endParaRPr>
          </a:p>
          <a:p>
            <a:pPr marL="229870" indent="-229870">
              <a:spcBef>
                <a:spcPct val="20000"/>
              </a:spcBef>
              <a:buFont typeface="Arial"/>
              <a:buChar char="•"/>
            </a:pPr>
            <a:r>
              <a:rPr lang="en-US" dirty="0"/>
              <a:t>Explain that COVID-19 vaccines may differ in the number of doses needed and the spacing between doses.  </a:t>
            </a:r>
            <a:endParaRPr lang="en-US" dirty="0">
              <a:cs typeface="Calibri"/>
            </a:endParaRPr>
          </a:p>
          <a:p>
            <a:pPr marL="229870" indent="-229870">
              <a:spcBef>
                <a:spcPct val="20000"/>
              </a:spcBef>
              <a:buFont typeface="Arial"/>
              <a:buChar char="•"/>
            </a:pPr>
            <a:r>
              <a:rPr lang="en-US" dirty="0"/>
              <a:t>When applicable, explain the dosing options available in your office and encourage the patient to set up an appointment before they leave to come back for a second dose.</a:t>
            </a:r>
          </a:p>
          <a:p>
            <a:pPr>
              <a:spcBef>
                <a:spcPct val="20000"/>
              </a:spcBef>
            </a:pPr>
            <a:endParaRPr lang="en-US" dirty="0">
              <a:cs typeface="Calibri"/>
            </a:endParaRPr>
          </a:p>
          <a:p>
            <a:pPr>
              <a:spcBef>
                <a:spcPct val="20000"/>
              </a:spcBef>
            </a:pPr>
            <a:r>
              <a:rPr lang="en-US" dirty="0">
                <a:cs typeface="Calibri"/>
              </a:rPr>
              <a:t>For example, you can say "</a:t>
            </a:r>
            <a:r>
              <a:rPr lang="en-US" dirty="0"/>
              <a:t>“Nearly all COVID-19 vaccines being studied in the United States require two shots. The first shot starts building protection, but everyone has to come back a few weeks later for the second one to get the most protection the vaccine can offer.”</a:t>
            </a:r>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40</a:t>
            </a:fld>
            <a:endParaRPr lang="en-US" dirty="0"/>
          </a:p>
        </p:txBody>
      </p:sp>
    </p:spTree>
    <p:extLst>
      <p:ext uri="{BB962C8B-B14F-4D97-AF65-F5344CB8AC3E}">
        <p14:creationId xmlns:p14="http://schemas.microsoft.com/office/powerpoint/2010/main" val="1062148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patient doesn’t ask about side effects, it’s important to mention them before ending the conversation. This is important for any vaccine, but it will be extra important for COVID-19 vaccine because:</a:t>
            </a:r>
          </a:p>
          <a:p>
            <a:endParaRPr lang="en-US" dirty="0"/>
          </a:p>
          <a:p>
            <a:pPr marL="628650" lvl="1" indent="-171450">
              <a:buFont typeface="Arial" panose="020B0604020202020204" pitchFamily="34" charset="0"/>
              <a:buChar char="•"/>
            </a:pPr>
            <a:r>
              <a:rPr lang="en-US" dirty="0"/>
              <a:t>As we discussed earlier, new COVID-19 vaccines are reactogenic and likely to cause side effects, especially after the 2</a:t>
            </a:r>
            <a:r>
              <a:rPr lang="en-US" baseline="30000" dirty="0"/>
              <a:t>nd</a:t>
            </a:r>
            <a:r>
              <a:rPr lang="en-US" dirty="0"/>
              <a:t> dose.  </a:t>
            </a:r>
          </a:p>
          <a:p>
            <a:pPr marL="628650" lvl="1" indent="-171450">
              <a:buFont typeface="Arial" panose="020B0604020202020204" pitchFamily="34" charset="0"/>
              <a:buChar char="•"/>
            </a:pPr>
            <a:r>
              <a:rPr lang="en-US" dirty="0"/>
              <a:t>Some of these may mimic COVID-19 or flu symptoms, so patients may mistakenly assume they are ill. </a:t>
            </a:r>
          </a:p>
          <a:p>
            <a:pPr marL="628650" lvl="1" indent="-171450">
              <a:buFont typeface="Arial" panose="020B0604020202020204" pitchFamily="34" charset="0"/>
              <a:buChar char="•"/>
            </a:pPr>
            <a:r>
              <a:rPr lang="en-US" dirty="0"/>
              <a:t>Patients may worry that the vaccine gave them COVID-19—we know this is a common myth that has been circulating.</a:t>
            </a:r>
          </a:p>
          <a:p>
            <a:pPr marL="457200" lvl="1" indent="0">
              <a:buFont typeface="Arial" panose="020B0604020202020204" pitchFamily="34" charset="0"/>
              <a:buNone/>
            </a:pPr>
            <a:endParaRPr lang="en-US" dirty="0"/>
          </a:p>
          <a:p>
            <a:pPr marL="0" lvl="0" indent="0">
              <a:buFont typeface="Arial" panose="020B0604020202020204" pitchFamily="34" charset="0"/>
              <a:buNone/>
            </a:pPr>
            <a:r>
              <a:rPr lang="en-US" dirty="0"/>
              <a:t>When discussing side effects, be sure to emphasize that:</a:t>
            </a:r>
          </a:p>
          <a:p>
            <a:pPr marL="457200" lvl="1" indent="0">
              <a:buFont typeface="Arial" panose="020B0604020202020204" pitchFamily="34" charset="0"/>
              <a:buNone/>
            </a:pPr>
            <a:endParaRPr lang="en-US" dirty="0"/>
          </a:p>
          <a:p>
            <a:pPr marL="628650" lvl="1" indent="-171450">
              <a:buFont typeface="Arial" panose="020B0604020202020204" pitchFamily="34" charset="0"/>
              <a:buChar char="•"/>
            </a:pPr>
            <a:r>
              <a:rPr lang="en-US" dirty="0"/>
              <a:t>Side effects are an indication of a good immune response—so while they may be unpleasant, it means the vaccine is doing its job.</a:t>
            </a:r>
          </a:p>
          <a:p>
            <a:pPr marL="628650" lvl="1" indent="-171450">
              <a:buFont typeface="Arial" panose="020B0604020202020204" pitchFamily="34" charset="0"/>
              <a:buChar char="•"/>
            </a:pPr>
            <a:r>
              <a:rPr lang="en-US" dirty="0"/>
              <a:t>Side effects are generally short-lived, and the patient should feel better within a day or two.</a:t>
            </a:r>
          </a:p>
          <a:p>
            <a:pPr marL="628650" lvl="1" indent="-171450">
              <a:buFont typeface="Arial" panose="020B0604020202020204" pitchFamily="34" charset="0"/>
              <a:buChar char="•"/>
            </a:pPr>
            <a:r>
              <a:rPr lang="en-US" dirty="0"/>
              <a:t>It’s very important to return for the second dose for best protection, even if they didn’t feel well after receiving the first dose.</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41</a:t>
            </a:fld>
            <a:endParaRPr lang="en-US" dirty="0"/>
          </a:p>
        </p:txBody>
      </p:sp>
    </p:spTree>
    <p:extLst>
      <p:ext uri="{BB962C8B-B14F-4D97-AF65-F5344CB8AC3E}">
        <p14:creationId xmlns:p14="http://schemas.microsoft.com/office/powerpoint/2010/main" val="2250147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Once you’ve answered questions and explained side effects, encourage your patients to take at least one action, such as:</a:t>
            </a:r>
          </a:p>
          <a:p>
            <a:endParaRPr lang="en-US" dirty="0"/>
          </a:p>
          <a:p>
            <a:pPr marL="171450" indent="-171450">
              <a:buFont typeface="Arial" panose="020B0604020202020204" pitchFamily="34" charset="0"/>
              <a:buChar char="•"/>
            </a:pPr>
            <a:r>
              <a:rPr lang="en-US" dirty="0"/>
              <a:t>Scheduling the second-dose appointment right away if they got vaccinated that day; or</a:t>
            </a:r>
          </a:p>
          <a:p>
            <a:pPr marL="171450" indent="-171450">
              <a:buFont typeface="Arial" panose="020B0604020202020204" pitchFamily="34" charset="0"/>
              <a:buChar char="•"/>
            </a:pPr>
            <a:r>
              <a:rPr lang="en-US" dirty="0"/>
              <a:t>Reading the additional information you provide them about COVID-19 vaccination if they declined vaccination.</a:t>
            </a:r>
          </a:p>
          <a:p>
            <a:endParaRPr lang="en-US" dirty="0"/>
          </a:p>
          <a:p>
            <a:r>
              <a:rPr lang="en-US" dirty="0"/>
              <a:t>If they decline, continue to remind them about the importance of getting a COVID-19 vaccine during future routine visits and wrap up the conversation by letting them know that you are open to continuing the discussion and answering any additional questions they may have.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13212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43</a:t>
            </a:fld>
            <a:endParaRPr lang="en-US"/>
          </a:p>
        </p:txBody>
      </p:sp>
    </p:spTree>
    <p:extLst>
      <p:ext uri="{BB962C8B-B14F-4D97-AF65-F5344CB8AC3E}">
        <p14:creationId xmlns:p14="http://schemas.microsoft.com/office/powerpoint/2010/main" val="4184148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2657357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COVID-19 vaccination is a safer way to help build protection. Getting </a:t>
            </a:r>
            <a:r>
              <a:rPr lang="en-US" u="none" dirty="0"/>
              <a:t>the virus that causes </a:t>
            </a:r>
            <a:r>
              <a:rPr lang="en-US" dirty="0"/>
              <a:t>COVID-19 may offer some natural protection, known as immunity. But experts don’t know how long this protection lasts, and the risk of severe illness and death from COVID-19 far outweighs any benefits of natural immunity. COVID-19 vaccination will help protect you.</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1715376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easy to be confused by all the information that is circulating, some of which may be conflicting. CDC has facts to counteract common myths on this page, such as:</a:t>
            </a:r>
          </a:p>
          <a:p>
            <a:endParaRPr lang="en-US" dirty="0">
              <a:cs typeface="Calibri"/>
            </a:endParaRPr>
          </a:p>
          <a:p>
            <a:pPr marL="171450" indent="-171450">
              <a:buFont typeface="Arial"/>
              <a:buChar char="•"/>
            </a:pPr>
            <a:r>
              <a:rPr lang="en-US" dirty="0"/>
              <a:t>COVID-19 vaccines will not give you COVID-19</a:t>
            </a:r>
            <a:endParaRPr lang="en-US" dirty="0">
              <a:cs typeface="Calibri"/>
            </a:endParaRPr>
          </a:p>
          <a:p>
            <a:pPr marL="171450" indent="-171450">
              <a:buFont typeface="Arial"/>
              <a:buChar char="•"/>
            </a:pPr>
            <a:r>
              <a:rPr lang="en-US" dirty="0"/>
              <a:t>People who have gotten sick with COVID-19 may still benefit from getting vaccinated</a:t>
            </a:r>
            <a:endParaRPr lang="en-US" dirty="0">
              <a:cs typeface="Calibri"/>
            </a:endParaRPr>
          </a:p>
          <a:p>
            <a:pPr marL="171450" indent="-171450">
              <a:buFont typeface="Arial"/>
              <a:buChar char="•"/>
            </a:pPr>
            <a:r>
              <a:rPr lang="en-US" dirty="0"/>
              <a:t>Getting vaccinated can help prevent getting sick with COVID-19</a:t>
            </a:r>
            <a:endParaRPr lang="en-US" dirty="0">
              <a:cs typeface="Calibri"/>
            </a:endParaRPr>
          </a:p>
          <a:p>
            <a:pPr marL="171450" indent="-171450">
              <a:buFont typeface="Arial"/>
              <a:buChar char="•"/>
            </a:pPr>
            <a:r>
              <a:rPr lang="en-US" dirty="0"/>
              <a:t>COVID-19 vaccines will not cause you to test positive on COVID-19 </a:t>
            </a:r>
            <a:r>
              <a:rPr lang="en-US" b="1" dirty="0"/>
              <a:t>viral </a:t>
            </a:r>
            <a:r>
              <a:rPr lang="en-US" dirty="0"/>
              <a:t>tests*</a:t>
            </a:r>
            <a:endParaRPr lang="en-US" dirty="0">
              <a:cs typeface="Calibri"/>
            </a:endParaRPr>
          </a:p>
          <a:p>
            <a:endParaRPr lang="en-US" dirty="0">
              <a:cs typeface="Calibri"/>
            </a:endParaRPr>
          </a:p>
          <a:p>
            <a:r>
              <a:rPr lang="en-US" dirty="0"/>
              <a:t>Please visit: https://www.cdc.gov/coronavirus/2019-ncov/vaccines/about-vaccines/vaccine-myths.html to read more about these vaccine myths and the facts about COVID-19 vaccine from CDC. </a:t>
            </a:r>
            <a:endParaRPr lang="en-US" b="1" dirty="0"/>
          </a:p>
          <a:p>
            <a:endParaRPr lang="en-US" dirty="0">
              <a:cs typeface="Calibri" panose="020F0502020204030204"/>
            </a:endParaRPr>
          </a:p>
          <a:p>
            <a:r>
              <a:rPr lang="en-US" dirty="0"/>
              <a:t>NOTE:  While COVID-19 vaccination will not cause a positive result on </a:t>
            </a:r>
            <a:r>
              <a:rPr lang="en-US" u="sng" dirty="0"/>
              <a:t>viral</a:t>
            </a:r>
            <a:r>
              <a:rPr lang="en-US" dirty="0"/>
              <a:t> tests, there is a possibility that it could cause a positive result on a </a:t>
            </a:r>
            <a:r>
              <a:rPr lang="en-US" u="sng" dirty="0"/>
              <a:t>serologic</a:t>
            </a:r>
            <a:r>
              <a:rPr lang="en-US" u="none" dirty="0"/>
              <a:t> (antibody)</a:t>
            </a:r>
            <a:r>
              <a:rPr lang="en-US" dirty="0"/>
              <a:t> test.</a:t>
            </a:r>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dirty="0"/>
          </a:p>
        </p:txBody>
      </p:sp>
    </p:spTree>
    <p:extLst>
      <p:ext uri="{BB962C8B-B14F-4D97-AF65-F5344CB8AC3E}">
        <p14:creationId xmlns:p14="http://schemas.microsoft.com/office/powerpoint/2010/main" val="1350820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COVID-19 vaccination will help keep you from getting COVID-19. Getting a COVID-19 vaccine will help create an immune response in your body against the virus without your having to experience illness. Based on what is known about vaccines for other diseases, experts believe that getting a COVID-19 vaccine may help keep you from getting seriously ill even if you do get COVID-19.</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1477524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COVID-19 vaccination will be an important tool to help stop the pandemic, but it continues to be one tool in the toolbox. While COVID-19 mRNA vaccines appear to be highly effective, additional preventive tools remain important to limit the spread of COVID-19. The combination of getting vaccinated and following CDC’s recommendations to protect yourself and others will offer the best protection from COVID-19. Wash your hands. Avoid close contact. Cover your nose and mouth with a mask. Clean and disinfect frequently touched surfaces. Stopping a pandemic requires using all the tools we have available. </a:t>
            </a:r>
          </a:p>
          <a:p>
            <a:endParaRPr lang="en-US" dirty="0"/>
          </a:p>
          <a:p>
            <a:r>
              <a:rPr lang="en-US" sz="1200" kern="1200" dirty="0">
                <a:solidFill>
                  <a:schemeClr val="tx1"/>
                </a:solidFill>
                <a:latin typeface="+mn-lt"/>
                <a:ea typeface="+mn-ea"/>
                <a:cs typeface="+mn-cs"/>
              </a:rPr>
              <a:t>It will take time to vaccinate all people </a:t>
            </a:r>
            <a:r>
              <a:rPr lang="en-US" dirty="0"/>
              <a:t>living in the</a:t>
            </a:r>
            <a:r>
              <a:rPr lang="en-US" sz="1200" kern="1200" dirty="0">
                <a:solidFill>
                  <a:schemeClr val="tx1"/>
                </a:solidFill>
                <a:latin typeface="+mn-lt"/>
                <a:ea typeface="+mn-ea"/>
                <a:cs typeface="+mn-cs"/>
              </a:rPr>
              <a:t> United States. While the vaccines are being delivered, it's important that everyone continue to take all steps</a:t>
            </a:r>
            <a:r>
              <a:rPr lang="en-US" dirty="0"/>
              <a:t> (wear a mask, avoid close contact with others, and wash your hands) </a:t>
            </a:r>
            <a:r>
              <a:rPr lang="en-US" sz="1200" kern="1200" dirty="0">
                <a:solidFill>
                  <a:schemeClr val="tx1"/>
                </a:solidFill>
                <a:latin typeface="+mn-lt"/>
                <a:ea typeface="+mn-ea"/>
                <a:cs typeface="+mn-cs"/>
              </a:rPr>
              <a:t>to prevent spread of COVID-19.</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2939900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COVID-19 vaccination can protect you, your family, your friends, and your community. Choose to get vaccinated. Participate in </a:t>
            </a:r>
            <a:r>
              <a:rPr lang="en-US" b="1" dirty="0"/>
              <a:t>v-safe </a:t>
            </a:r>
            <a:r>
              <a:rPr lang="en-US" dirty="0"/>
              <a:t>and help CDC monitor for any health effects after vaccination. Share your experience with your coworkers, friends, and family. And visibly show that you received a vaccine by wearing a sticker or button. You have a role in increasing confidence in COVID-19 vaccination and sharing your experience may influence those you care about.</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1429735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AD26A-B2C4-435C-AEE6-B305E822ED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D890DF-2AC1-4C09-9A9F-90E561D902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0463B7-6747-4AE5-A25E-A393A9A16D98}"/>
              </a:ext>
            </a:extLst>
          </p:cNvPr>
          <p:cNvSpPr>
            <a:spLocks noGrp="1"/>
          </p:cNvSpPr>
          <p:nvPr>
            <p:ph type="dt" sz="half" idx="10"/>
          </p:nvPr>
        </p:nvSpPr>
        <p:spPr/>
        <p:txBody>
          <a:bodyPr/>
          <a:lstStyle/>
          <a:p>
            <a:fld id="{C78F96D6-B4A0-49FA-9D41-7F2E4EF208B9}" type="datetimeFigureOut">
              <a:rPr lang="en-US" smtClean="0"/>
              <a:t>4/21/2021</a:t>
            </a:fld>
            <a:endParaRPr lang="en-US"/>
          </a:p>
        </p:txBody>
      </p:sp>
      <p:sp>
        <p:nvSpPr>
          <p:cNvPr id="5" name="Footer Placeholder 4">
            <a:extLst>
              <a:ext uri="{FF2B5EF4-FFF2-40B4-BE49-F238E27FC236}">
                <a16:creationId xmlns:a16="http://schemas.microsoft.com/office/drawing/2014/main" id="{789A49E8-8595-4713-BB71-5DEB9C0C9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DC1ED-1BF6-4FFD-B945-76A6BA5426A8}"/>
              </a:ext>
            </a:extLst>
          </p:cNvPr>
          <p:cNvSpPr>
            <a:spLocks noGrp="1"/>
          </p:cNvSpPr>
          <p:nvPr>
            <p:ph type="sldNum" sz="quarter" idx="12"/>
          </p:nvPr>
        </p:nvSpPr>
        <p:spPr/>
        <p:txBody>
          <a:bodyPr/>
          <a:lstStyle/>
          <a:p>
            <a:fld id="{B285FD76-10B4-4516-A291-A540546A7AB9}" type="slidenum">
              <a:rPr lang="en-US" smtClean="0"/>
              <a:t>‹#›</a:t>
            </a:fld>
            <a:endParaRPr lang="en-US"/>
          </a:p>
        </p:txBody>
      </p:sp>
    </p:spTree>
    <p:extLst>
      <p:ext uri="{BB962C8B-B14F-4D97-AF65-F5344CB8AC3E}">
        <p14:creationId xmlns:p14="http://schemas.microsoft.com/office/powerpoint/2010/main" val="123338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C22A9-F338-485E-AF23-5F1A050F42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19ABC1-AF48-498D-A053-45D443A4A0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A42EF6-0757-49E1-A8F0-C29DD3A6D204}"/>
              </a:ext>
            </a:extLst>
          </p:cNvPr>
          <p:cNvSpPr>
            <a:spLocks noGrp="1"/>
          </p:cNvSpPr>
          <p:nvPr>
            <p:ph type="dt" sz="half" idx="10"/>
          </p:nvPr>
        </p:nvSpPr>
        <p:spPr/>
        <p:txBody>
          <a:bodyPr/>
          <a:lstStyle/>
          <a:p>
            <a:fld id="{C78F96D6-B4A0-49FA-9D41-7F2E4EF208B9}" type="datetimeFigureOut">
              <a:rPr lang="en-US" smtClean="0"/>
              <a:t>4/21/2021</a:t>
            </a:fld>
            <a:endParaRPr lang="en-US"/>
          </a:p>
        </p:txBody>
      </p:sp>
      <p:sp>
        <p:nvSpPr>
          <p:cNvPr id="5" name="Footer Placeholder 4">
            <a:extLst>
              <a:ext uri="{FF2B5EF4-FFF2-40B4-BE49-F238E27FC236}">
                <a16:creationId xmlns:a16="http://schemas.microsoft.com/office/drawing/2014/main" id="{AB2D322C-1E86-4107-9C37-F200723201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370805-F33E-4FD1-AAF4-4398D249650A}"/>
              </a:ext>
            </a:extLst>
          </p:cNvPr>
          <p:cNvSpPr>
            <a:spLocks noGrp="1"/>
          </p:cNvSpPr>
          <p:nvPr>
            <p:ph type="sldNum" sz="quarter" idx="12"/>
          </p:nvPr>
        </p:nvSpPr>
        <p:spPr/>
        <p:txBody>
          <a:bodyPr/>
          <a:lstStyle/>
          <a:p>
            <a:fld id="{B285FD76-10B4-4516-A291-A540546A7AB9}" type="slidenum">
              <a:rPr lang="en-US" smtClean="0"/>
              <a:t>‹#›</a:t>
            </a:fld>
            <a:endParaRPr lang="en-US"/>
          </a:p>
        </p:txBody>
      </p:sp>
    </p:spTree>
    <p:extLst>
      <p:ext uri="{BB962C8B-B14F-4D97-AF65-F5344CB8AC3E}">
        <p14:creationId xmlns:p14="http://schemas.microsoft.com/office/powerpoint/2010/main" val="3923037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1F9140-8718-42F9-8FE7-922D42103A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B090FE-0E31-4EA3-97DD-904B76D133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631F7C-D383-42F5-9CEA-5EDACBA7E50E}"/>
              </a:ext>
            </a:extLst>
          </p:cNvPr>
          <p:cNvSpPr>
            <a:spLocks noGrp="1"/>
          </p:cNvSpPr>
          <p:nvPr>
            <p:ph type="dt" sz="half" idx="10"/>
          </p:nvPr>
        </p:nvSpPr>
        <p:spPr/>
        <p:txBody>
          <a:bodyPr/>
          <a:lstStyle/>
          <a:p>
            <a:fld id="{C78F96D6-B4A0-49FA-9D41-7F2E4EF208B9}" type="datetimeFigureOut">
              <a:rPr lang="en-US" smtClean="0"/>
              <a:t>4/21/2021</a:t>
            </a:fld>
            <a:endParaRPr lang="en-US"/>
          </a:p>
        </p:txBody>
      </p:sp>
      <p:sp>
        <p:nvSpPr>
          <p:cNvPr id="5" name="Footer Placeholder 4">
            <a:extLst>
              <a:ext uri="{FF2B5EF4-FFF2-40B4-BE49-F238E27FC236}">
                <a16:creationId xmlns:a16="http://schemas.microsoft.com/office/drawing/2014/main" id="{4099F6D0-E617-4CF8-B42D-11F369766C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BC2773-EDE0-4150-B19C-CB47466BD6BD}"/>
              </a:ext>
            </a:extLst>
          </p:cNvPr>
          <p:cNvSpPr>
            <a:spLocks noGrp="1"/>
          </p:cNvSpPr>
          <p:nvPr>
            <p:ph type="sldNum" sz="quarter" idx="12"/>
          </p:nvPr>
        </p:nvSpPr>
        <p:spPr/>
        <p:txBody>
          <a:bodyPr/>
          <a:lstStyle/>
          <a:p>
            <a:fld id="{B285FD76-10B4-4516-A291-A540546A7AB9}" type="slidenum">
              <a:rPr lang="en-US" smtClean="0"/>
              <a:t>‹#›</a:t>
            </a:fld>
            <a:endParaRPr lang="en-US"/>
          </a:p>
        </p:txBody>
      </p:sp>
    </p:spTree>
    <p:extLst>
      <p:ext uri="{BB962C8B-B14F-4D97-AF65-F5344CB8AC3E}">
        <p14:creationId xmlns:p14="http://schemas.microsoft.com/office/powerpoint/2010/main" val="3802546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3"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7"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6"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5"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2"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9"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41"/>
            <a:ext cx="10972800" cy="919455"/>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03" indent="-306903">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20" y="6001464"/>
            <a:ext cx="1158819" cy="664349"/>
          </a:xfrm>
          <a:prstGeom prst="rect">
            <a:avLst/>
          </a:prstGeom>
        </p:spPr>
      </p:pic>
      <p:grpSp>
        <p:nvGrpSpPr>
          <p:cNvPr id="20" name="Group 19">
            <a:extLst>
              <a:ext uri="{FF2B5EF4-FFF2-40B4-BE49-F238E27FC236}">
                <a16:creationId xmlns:a16="http://schemas.microsoft.com/office/drawing/2014/main" id="{9256BCB5-3FA6-46A4-BD0C-A091D9F1922D}"/>
              </a:ext>
            </a:extLst>
          </p:cNvPr>
          <p:cNvGrpSpPr/>
          <p:nvPr userDrawn="1"/>
        </p:nvGrpSpPr>
        <p:grpSpPr>
          <a:xfrm>
            <a:off x="2" y="3"/>
            <a:ext cx="356209" cy="1194093"/>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165639118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486" y="3255152"/>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3"/>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640" y="5706814"/>
            <a:ext cx="1672779" cy="959001"/>
          </a:xfrm>
          <a:prstGeom prst="rect">
            <a:avLst/>
          </a:prstGeom>
        </p:spPr>
      </p:pic>
    </p:spTree>
    <p:extLst>
      <p:ext uri="{BB962C8B-B14F-4D97-AF65-F5344CB8AC3E}">
        <p14:creationId xmlns:p14="http://schemas.microsoft.com/office/powerpoint/2010/main" val="367917399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vider">
    <p:bg>
      <p:bgPr>
        <a:solidFill>
          <a:srgbClr val="1D624D"/>
        </a:solidFill>
        <a:effectLst/>
      </p:bgPr>
    </p:bg>
    <p:spTree>
      <p:nvGrpSpPr>
        <p:cNvPr id="1" name=""/>
        <p:cNvGrpSpPr/>
        <p:nvPr/>
      </p:nvGrpSpPr>
      <p:grpSpPr>
        <a:xfrm>
          <a:off x="0" y="0"/>
          <a:ext cx="0" cy="0"/>
          <a:chOff x="0" y="0"/>
          <a:chExt cx="0" cy="0"/>
        </a:xfrm>
      </p:grpSpPr>
      <p:sp>
        <p:nvSpPr>
          <p:cNvPr id="11" name="Title 1"/>
          <p:cNvSpPr>
            <a:spLocks noGrp="1"/>
          </p:cNvSpPr>
          <p:nvPr userDrawn="1">
            <p:ph type="title"/>
          </p:nvPr>
        </p:nvSpPr>
        <p:spPr>
          <a:xfrm>
            <a:off x="1" y="4675991"/>
            <a:ext cx="12192001" cy="838635"/>
          </a:xfrm>
          <a:prstGeom prst="rect">
            <a:avLst/>
          </a:prstGeom>
        </p:spPr>
        <p:txBody>
          <a:bodyPr anchor="ctr"/>
          <a:lstStyle>
            <a:lvl1pPr algn="ctr">
              <a:lnSpc>
                <a:spcPts val="4000"/>
              </a:lnSpc>
              <a:defRPr sz="4267" b="0" i="0" baseline="0">
                <a:solidFill>
                  <a:schemeClr val="tx2"/>
                </a:solidFill>
                <a:effectLst/>
                <a:latin typeface="Arial Black" panose="020B0604020202020204" pitchFamily="34" charset="0"/>
                <a:cs typeface="Arial Black" panose="020B0604020202020204" pitchFamily="34" charset="0"/>
              </a:defRPr>
            </a:lvl1pPr>
          </a:lstStyle>
          <a:p>
            <a:endParaRPr lang="en-US" dirty="0"/>
          </a:p>
        </p:txBody>
      </p:sp>
      <p:pic>
        <p:nvPicPr>
          <p:cNvPr id="12" name="Picture 11" descr="Illustration of a bandage and check mark positioned in the shape of a V that sybolizes vaccine confidence.">
            <a:extLst>
              <a:ext uri="{FF2B5EF4-FFF2-40B4-BE49-F238E27FC236}">
                <a16:creationId xmlns:a16="http://schemas.microsoft.com/office/drawing/2014/main" id="{BA2EA57B-A796-7149-B206-61BE038B0620}"/>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0" y="1403647"/>
            <a:ext cx="3048000" cy="3048000"/>
          </a:xfrm>
          <a:prstGeom prst="rect">
            <a:avLst/>
          </a:prstGeom>
        </p:spPr>
      </p:pic>
    </p:spTree>
    <p:extLst>
      <p:ext uri="{BB962C8B-B14F-4D97-AF65-F5344CB8AC3E}">
        <p14:creationId xmlns:p14="http://schemas.microsoft.com/office/powerpoint/2010/main" val="388256262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age (Option One) w' video">
    <p:spTree>
      <p:nvGrpSpPr>
        <p:cNvPr id="1" name=""/>
        <p:cNvGrpSpPr/>
        <p:nvPr/>
      </p:nvGrpSpPr>
      <p:grpSpPr>
        <a:xfrm>
          <a:off x="0" y="0"/>
          <a:ext cx="0" cy="0"/>
          <a:chOff x="0" y="0"/>
          <a:chExt cx="0" cy="0"/>
        </a:xfrm>
      </p:grpSpPr>
      <p:sp>
        <p:nvSpPr>
          <p:cNvPr id="7" name="Text Placeholder 2"/>
          <p:cNvSpPr>
            <a:spLocks noGrp="1"/>
          </p:cNvSpPr>
          <p:nvPr>
            <p:ph idx="10" hasCustomPrompt="1"/>
          </p:nvPr>
        </p:nvSpPr>
        <p:spPr>
          <a:xfrm>
            <a:off x="609599" y="2543858"/>
            <a:ext cx="10968567" cy="664433"/>
          </a:xfrm>
          <a:prstGeom prst="rect">
            <a:avLst/>
          </a:prstGeom>
        </p:spPr>
        <p:txBody>
          <a:bodyPr vert="horz" lIns="91440" tIns="45720" rIns="91440" bIns="45720" rtlCol="0">
            <a:noAutofit/>
          </a:bodyPr>
          <a:lstStyle>
            <a:lvl1pPr marL="0" indent="0">
              <a:spcBef>
                <a:spcPts val="0"/>
              </a:spcBef>
              <a:buFontTx/>
              <a:buNone/>
              <a:defRPr lang="en-US" sz="3200" kern="1200" dirty="0">
                <a:solidFill>
                  <a:srgbClr val="003C71"/>
                </a:solidFill>
                <a:latin typeface="+mn-lt"/>
                <a:ea typeface="+mn-ea"/>
                <a:cs typeface="+mn-cs"/>
              </a:defRPr>
            </a:lvl1pPr>
          </a:lstStyle>
          <a:p>
            <a:pPr marL="0" marR="0" lvl="0" indent="0" algn="l" defTabSz="1219170" rtl="0" eaLnBrk="1" fontAlgn="auto" latinLnBrk="0" hangingPunct="1">
              <a:lnSpc>
                <a:spcPts val="3467"/>
              </a:lnSpc>
              <a:spcBef>
                <a:spcPts val="0"/>
              </a:spcBef>
              <a:spcAft>
                <a:spcPts val="0"/>
              </a:spcAft>
              <a:buClrTx/>
              <a:buSzTx/>
              <a:buFontTx/>
              <a:buNone/>
              <a:tabLst/>
            </a:pPr>
            <a:r>
              <a:rPr lang="en-US" dirty="0"/>
              <a:t>Click to add subtitle</a:t>
            </a:r>
          </a:p>
        </p:txBody>
      </p:sp>
      <p:sp>
        <p:nvSpPr>
          <p:cNvPr id="4" name="Title Placeholder 1"/>
          <p:cNvSpPr>
            <a:spLocks noGrp="1"/>
          </p:cNvSpPr>
          <p:nvPr>
            <p:ph type="title" hasCustomPrompt="1"/>
          </p:nvPr>
        </p:nvSpPr>
        <p:spPr>
          <a:xfrm>
            <a:off x="609600" y="599348"/>
            <a:ext cx="8060267" cy="1778000"/>
          </a:xfrm>
          <a:prstGeom prst="rect">
            <a:avLst/>
          </a:prstGeom>
        </p:spPr>
        <p:txBody>
          <a:bodyPr vert="horz" lIns="91440" tIns="45720" rIns="91440" bIns="45720" rtlCol="0" anchor="b">
            <a:noAutofit/>
          </a:bodyPr>
          <a:lstStyle>
            <a:lvl1pPr>
              <a:lnSpc>
                <a:spcPts val="5333"/>
              </a:lnSpc>
              <a:defRPr sz="5333"/>
            </a:lvl1pPr>
          </a:lstStyle>
          <a:p>
            <a:r>
              <a:rPr lang="en-US" dirty="0"/>
              <a:t>Click to add title</a:t>
            </a:r>
          </a:p>
        </p:txBody>
      </p:sp>
      <p:sp>
        <p:nvSpPr>
          <p:cNvPr id="5" name="Media Placeholder 2">
            <a:extLst>
              <a:ext uri="{FF2B5EF4-FFF2-40B4-BE49-F238E27FC236}">
                <a16:creationId xmlns:a16="http://schemas.microsoft.com/office/drawing/2014/main" id="{9A43CBD3-8846-D747-9083-AD75BB9F8BFC}"/>
              </a:ext>
            </a:extLst>
          </p:cNvPr>
          <p:cNvSpPr>
            <a:spLocks noGrp="1"/>
          </p:cNvSpPr>
          <p:nvPr>
            <p:ph type="media" sz="quarter" idx="11" hasCustomPrompt="1"/>
          </p:nvPr>
        </p:nvSpPr>
        <p:spPr>
          <a:xfrm>
            <a:off x="9044014" y="132646"/>
            <a:ext cx="3039529" cy="1692929"/>
          </a:xfrm>
          <a:prstGeom prst="rect">
            <a:avLst/>
          </a:prstGeom>
        </p:spPr>
        <p:txBody>
          <a:bodyPr anchor="ctr"/>
          <a:lstStyle>
            <a:lvl1pPr marL="0" indent="0" algn="ctr">
              <a:lnSpc>
                <a:spcPct val="100000"/>
              </a:lnSpc>
              <a:buNone/>
              <a:defRPr sz="2667">
                <a:solidFill>
                  <a:schemeClr val="bg1">
                    <a:lumMod val="85000"/>
                  </a:schemeClr>
                </a:solidFill>
              </a:defRPr>
            </a:lvl1pPr>
          </a:lstStyle>
          <a:p>
            <a:r>
              <a:rPr lang="en-US" dirty="0"/>
              <a:t>(Please keep clear for P.I.P. video placement)</a:t>
            </a:r>
          </a:p>
        </p:txBody>
      </p:sp>
      <p:sp>
        <p:nvSpPr>
          <p:cNvPr id="6" name="Content Placeholder 2"/>
          <p:cNvSpPr>
            <a:spLocks noGrp="1"/>
          </p:cNvSpPr>
          <p:nvPr>
            <p:ph sz="quarter" idx="12"/>
          </p:nvPr>
        </p:nvSpPr>
        <p:spPr>
          <a:xfrm>
            <a:off x="609601" y="3287184"/>
            <a:ext cx="10968567" cy="20150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9089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One column with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    page </a:t>
            </a:r>
            <a:fld id="{B3DE90FA-8B37-E54B-A398-2EB3CD9D890B}" type="slidenum">
              <a:rPr lang="en-US" smtClean="0"/>
              <a:pPr/>
              <a:t>‹#›</a:t>
            </a:fld>
            <a:endParaRPr lang="en-US" dirty="0"/>
          </a:p>
        </p:txBody>
      </p:sp>
      <p:sp>
        <p:nvSpPr>
          <p:cNvPr id="13" name="Title 1">
            <a:extLst>
              <a:ext uri="{FF2B5EF4-FFF2-40B4-BE49-F238E27FC236}">
                <a16:creationId xmlns:a16="http://schemas.microsoft.com/office/drawing/2014/main" id="{87539FEA-CFD9-4949-9D96-62B2772EDBE3}"/>
              </a:ext>
            </a:extLst>
          </p:cNvPr>
          <p:cNvSpPr>
            <a:spLocks noGrp="1"/>
          </p:cNvSpPr>
          <p:nvPr>
            <p:ph type="title" hasCustomPrompt="1"/>
          </p:nvPr>
        </p:nvSpPr>
        <p:spPr>
          <a:xfrm>
            <a:off x="615243" y="584200"/>
            <a:ext cx="10955399" cy="1404333"/>
          </a:xfrm>
          <a:prstGeom prst="rect">
            <a:avLst/>
          </a:prstGeom>
        </p:spPr>
        <p:txBody>
          <a:bodyPr anchor="b" anchorCtr="0">
            <a:noAutofit/>
          </a:bodyPr>
          <a:lstStyle>
            <a:lvl1pPr>
              <a:lnSpc>
                <a:spcPts val="5333"/>
              </a:lnSpc>
              <a:defRPr sz="5333"/>
            </a:lvl1pPr>
          </a:lstStyle>
          <a:p>
            <a:r>
              <a:rPr lang="en-US" dirty="0"/>
              <a:t>Click to add title</a:t>
            </a:r>
          </a:p>
        </p:txBody>
      </p:sp>
      <p:sp>
        <p:nvSpPr>
          <p:cNvPr id="14" name="Text Placeholder 3">
            <a:extLst>
              <a:ext uri="{FF2B5EF4-FFF2-40B4-BE49-F238E27FC236}">
                <a16:creationId xmlns:a16="http://schemas.microsoft.com/office/drawing/2014/main" id="{6F381780-111B-6C48-B75E-73BB4ED04D70}"/>
              </a:ext>
            </a:extLst>
          </p:cNvPr>
          <p:cNvSpPr>
            <a:spLocks noGrp="1"/>
          </p:cNvSpPr>
          <p:nvPr>
            <p:ph type="body" sz="quarter" idx="14" hasCustomPrompt="1"/>
          </p:nvPr>
        </p:nvSpPr>
        <p:spPr>
          <a:xfrm>
            <a:off x="612640" y="2483948"/>
            <a:ext cx="10960608" cy="463253"/>
          </a:xfrm>
          <a:prstGeom prst="rect">
            <a:avLst/>
          </a:prstGeom>
        </p:spPr>
        <p:txBody>
          <a:bodyPr>
            <a:noAutofit/>
          </a:bodyPr>
          <a:lstStyle>
            <a:lvl1pPr marL="0" indent="0">
              <a:lnSpc>
                <a:spcPct val="100000"/>
              </a:lnSpc>
              <a:spcBef>
                <a:spcPts val="0"/>
              </a:spcBef>
              <a:spcAft>
                <a:spcPts val="800"/>
              </a:spcAft>
              <a:buClr>
                <a:srgbClr val="FF8200"/>
              </a:buClr>
              <a:buSzPct val="120000"/>
              <a:buFont typeface="Arial"/>
              <a:buNone/>
              <a:defRPr lang="en-US" sz="1867" b="0" i="0" kern="1200" spc="0" dirty="0" err="1" smtClean="0">
                <a:solidFill>
                  <a:srgbClr val="003C71"/>
                </a:solidFill>
                <a:latin typeface="Calibri Light"/>
                <a:ea typeface="+mn-ea"/>
                <a:cs typeface="Calibri Light"/>
              </a:defRPr>
            </a:lvl1pPr>
            <a:lvl2pPr marL="990575" indent="-380990">
              <a:buFont typeface="Arial"/>
              <a:buChar char="•"/>
              <a:defRPr lang="en-US" sz="1867" b="0" i="0" kern="1200" spc="0" dirty="0" smtClean="0">
                <a:solidFill>
                  <a:schemeClr val="tx1">
                    <a:lumMod val="85000"/>
                    <a:lumOff val="15000"/>
                  </a:schemeClr>
                </a:solidFill>
                <a:latin typeface="Calibri Light"/>
                <a:ea typeface="+mn-ea"/>
                <a:cs typeface="Calibri Light"/>
              </a:defRPr>
            </a:lvl2pPr>
            <a:lvl3pPr>
              <a:defRPr lang="en-US" sz="1867" b="0" i="0" kern="1200" spc="0" dirty="0" smtClean="0">
                <a:solidFill>
                  <a:schemeClr val="tx1">
                    <a:lumMod val="85000"/>
                    <a:lumOff val="15000"/>
                  </a:schemeClr>
                </a:solidFill>
                <a:latin typeface="Calibri Light"/>
                <a:ea typeface="+mn-ea"/>
                <a:cs typeface="Calibri Light"/>
              </a:defRPr>
            </a:lvl3pPr>
            <a:lvl4pPr>
              <a:defRPr lang="en-US" sz="1867" b="0" i="0" kern="1200" spc="0" dirty="0" smtClean="0">
                <a:solidFill>
                  <a:schemeClr val="tx1">
                    <a:lumMod val="85000"/>
                    <a:lumOff val="15000"/>
                  </a:schemeClr>
                </a:solidFill>
                <a:latin typeface="Calibri Light"/>
                <a:ea typeface="+mn-ea"/>
                <a:cs typeface="Calibri Light"/>
              </a:defRPr>
            </a:lvl4pPr>
            <a:lvl5pPr>
              <a:defRPr lang="en-US" sz="1867" b="0" i="0" kern="1200" spc="0" dirty="0">
                <a:solidFill>
                  <a:schemeClr val="tx1">
                    <a:lumMod val="85000"/>
                    <a:lumOff val="15000"/>
                  </a:schemeClr>
                </a:solidFill>
                <a:latin typeface="Calibri Light"/>
                <a:ea typeface="+mn-ea"/>
                <a:cs typeface="Calibri Light"/>
              </a:defRPr>
            </a:lvl5pPr>
          </a:lstStyle>
          <a:p>
            <a:pPr lvl="0"/>
            <a:r>
              <a:rPr lang="en-US" dirty="0"/>
              <a:t>Click to add text</a:t>
            </a:r>
          </a:p>
        </p:txBody>
      </p:sp>
      <p:sp>
        <p:nvSpPr>
          <p:cNvPr id="17" name="Text Placeholder 3">
            <a:extLst>
              <a:ext uri="{FF2B5EF4-FFF2-40B4-BE49-F238E27FC236}">
                <a16:creationId xmlns:a16="http://schemas.microsoft.com/office/drawing/2014/main" id="{0786A9A0-7F27-2F4D-A253-C885CB50E496}"/>
              </a:ext>
            </a:extLst>
          </p:cNvPr>
          <p:cNvSpPr>
            <a:spLocks noGrp="1"/>
          </p:cNvSpPr>
          <p:nvPr>
            <p:ph type="body" sz="quarter" idx="17" hasCustomPrompt="1"/>
          </p:nvPr>
        </p:nvSpPr>
        <p:spPr>
          <a:xfrm>
            <a:off x="614813" y="1917281"/>
            <a:ext cx="10967587" cy="487680"/>
          </a:xfrm>
          <a:prstGeom prst="rect">
            <a:avLst/>
          </a:prstGeom>
        </p:spPr>
        <p:txBody>
          <a:bodyPr>
            <a:noAutofit/>
          </a:bodyPr>
          <a:lstStyle>
            <a:lvl1pPr marL="0" indent="0">
              <a:lnSpc>
                <a:spcPts val="2667"/>
              </a:lnSpc>
              <a:spcBef>
                <a:spcPts val="0"/>
              </a:spcBef>
              <a:spcAft>
                <a:spcPts val="0"/>
              </a:spcAft>
              <a:buClr>
                <a:srgbClr val="FF8200"/>
              </a:buClr>
              <a:buSzPct val="120000"/>
              <a:buFont typeface="Arial"/>
              <a:buNone/>
              <a:defRPr lang="en-US" sz="3200" kern="1200" dirty="0">
                <a:solidFill>
                  <a:srgbClr val="003C71"/>
                </a:solidFill>
                <a:latin typeface="+mn-lt"/>
                <a:ea typeface="+mn-ea"/>
                <a:cs typeface="+mn-cs"/>
              </a:defRPr>
            </a:lvl1pPr>
            <a:lvl2pPr marL="990575" indent="-380990">
              <a:buFont typeface="Arial"/>
              <a:buChar char="•"/>
              <a:defRPr lang="en-US" sz="1867" b="0" i="0" kern="1200" spc="0" dirty="0" smtClean="0">
                <a:solidFill>
                  <a:schemeClr val="tx1">
                    <a:lumMod val="85000"/>
                    <a:lumOff val="15000"/>
                  </a:schemeClr>
                </a:solidFill>
                <a:latin typeface="Calibri Light"/>
                <a:ea typeface="+mn-ea"/>
                <a:cs typeface="Calibri Light"/>
              </a:defRPr>
            </a:lvl2pPr>
            <a:lvl3pPr>
              <a:defRPr lang="en-US" sz="1867" b="0" i="0" kern="1200" spc="0" dirty="0" smtClean="0">
                <a:solidFill>
                  <a:schemeClr val="tx1">
                    <a:lumMod val="85000"/>
                    <a:lumOff val="15000"/>
                  </a:schemeClr>
                </a:solidFill>
                <a:latin typeface="Calibri Light"/>
                <a:ea typeface="+mn-ea"/>
                <a:cs typeface="Calibri Light"/>
              </a:defRPr>
            </a:lvl3pPr>
            <a:lvl4pPr>
              <a:defRPr lang="en-US" sz="1867" b="0" i="0" kern="1200" spc="0" dirty="0" smtClean="0">
                <a:solidFill>
                  <a:schemeClr val="tx1">
                    <a:lumMod val="85000"/>
                    <a:lumOff val="15000"/>
                  </a:schemeClr>
                </a:solidFill>
                <a:latin typeface="Calibri Light"/>
                <a:ea typeface="+mn-ea"/>
                <a:cs typeface="Calibri Light"/>
              </a:defRPr>
            </a:lvl4pPr>
            <a:lvl5pPr>
              <a:defRPr lang="en-US" sz="1867" b="0" i="0" kern="1200" spc="0" dirty="0">
                <a:solidFill>
                  <a:schemeClr val="tx1">
                    <a:lumMod val="85000"/>
                    <a:lumOff val="15000"/>
                  </a:schemeClr>
                </a:solidFill>
                <a:latin typeface="Calibri Light"/>
                <a:ea typeface="+mn-ea"/>
                <a:cs typeface="Calibri Light"/>
              </a:defRPr>
            </a:lvl5pPr>
          </a:lstStyle>
          <a:p>
            <a:pPr marL="0" marR="0" lvl="0" indent="0" algn="l" defTabSz="1219170" rtl="0" eaLnBrk="1" fontAlgn="auto" latinLnBrk="0" hangingPunct="1">
              <a:lnSpc>
                <a:spcPts val="3467"/>
              </a:lnSpc>
              <a:spcBef>
                <a:spcPts val="0"/>
              </a:spcBef>
              <a:spcAft>
                <a:spcPts val="0"/>
              </a:spcAft>
              <a:buClr>
                <a:srgbClr val="FF8200"/>
              </a:buClr>
              <a:buSzPct val="120000"/>
              <a:buFont typeface="Arial"/>
              <a:buNone/>
              <a:tabLst/>
            </a:pPr>
            <a:r>
              <a:rPr lang="en-US" dirty="0"/>
              <a:t>Click to add subtitle</a:t>
            </a:r>
          </a:p>
        </p:txBody>
      </p:sp>
      <p:sp>
        <p:nvSpPr>
          <p:cNvPr id="4" name="Text Placeholder 3"/>
          <p:cNvSpPr>
            <a:spLocks noGrp="1"/>
          </p:cNvSpPr>
          <p:nvPr>
            <p:ph type="body" sz="quarter" idx="18"/>
          </p:nvPr>
        </p:nvSpPr>
        <p:spPr>
          <a:xfrm>
            <a:off x="611718" y="2986507"/>
            <a:ext cx="10957983" cy="29167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9246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Image/photo">
    <p:spTree>
      <p:nvGrpSpPr>
        <p:cNvPr id="1" name=""/>
        <p:cNvGrpSpPr/>
        <p:nvPr/>
      </p:nvGrpSpPr>
      <p:grpSpPr>
        <a:xfrm>
          <a:off x="0" y="0"/>
          <a:ext cx="0" cy="0"/>
          <a:chOff x="0" y="0"/>
          <a:chExt cx="0" cy="0"/>
        </a:xfrm>
      </p:grpSpPr>
      <p:sp>
        <p:nvSpPr>
          <p:cNvPr id="5" name="Picture Placeholder 4"/>
          <p:cNvSpPr>
            <a:spLocks noGrp="1"/>
          </p:cNvSpPr>
          <p:nvPr>
            <p:ph type="pic" sz="quarter" idx="23"/>
          </p:nvPr>
        </p:nvSpPr>
        <p:spPr>
          <a:xfrm>
            <a:off x="6367053" y="722785"/>
            <a:ext cx="5215348" cy="5215348"/>
          </a:xfrm>
          <a:prstGeom prst="rect">
            <a:avLst/>
          </a:prstGeom>
        </p:spPr>
        <p:txBody>
          <a:bodyPr/>
          <a:lstStyle>
            <a:lvl1pPr marL="0" indent="0" algn="ctr">
              <a:buNone/>
              <a:defRPr/>
            </a:lvl1pPr>
          </a:lstStyle>
          <a:p>
            <a:endParaRPr lang="en-US" dirty="0"/>
          </a:p>
          <a:p>
            <a:endParaRPr lang="en-US" dirty="0"/>
          </a:p>
          <a:p>
            <a:endParaRPr lang="en-US" dirty="0"/>
          </a:p>
          <a:p>
            <a:r>
              <a:rPr lang="en-US" dirty="0"/>
              <a:t>Click icon to add picture</a:t>
            </a:r>
          </a:p>
        </p:txBody>
      </p:sp>
      <p:sp>
        <p:nvSpPr>
          <p:cNvPr id="3" name="Slide Number Placeholder 2"/>
          <p:cNvSpPr>
            <a:spLocks noGrp="1"/>
          </p:cNvSpPr>
          <p:nvPr>
            <p:ph type="sldNum" sz="quarter" idx="10"/>
          </p:nvPr>
        </p:nvSpPr>
        <p:spPr/>
        <p:txBody>
          <a:bodyPr/>
          <a:lstStyle/>
          <a:p>
            <a:r>
              <a:rPr lang="en-US" dirty="0"/>
              <a:t>|    page </a:t>
            </a:r>
            <a:fld id="{B3DE90FA-8B37-E54B-A398-2EB3CD9D890B}" type="slidenum">
              <a:rPr lang="en-US" smtClean="0"/>
              <a:pPr/>
              <a:t>‹#›</a:t>
            </a:fld>
            <a:endParaRPr lang="en-US" dirty="0"/>
          </a:p>
        </p:txBody>
      </p:sp>
      <p:sp>
        <p:nvSpPr>
          <p:cNvPr id="6" name="Text Placeholder 3">
            <a:extLst>
              <a:ext uri="{FF2B5EF4-FFF2-40B4-BE49-F238E27FC236}">
                <a16:creationId xmlns:a16="http://schemas.microsoft.com/office/drawing/2014/main" id="{1360C81A-BB06-6A47-8A6B-6D1CA769B68E}"/>
              </a:ext>
            </a:extLst>
          </p:cNvPr>
          <p:cNvSpPr>
            <a:spLocks noGrp="1"/>
          </p:cNvSpPr>
          <p:nvPr>
            <p:ph type="body" sz="quarter" idx="18" hasCustomPrompt="1"/>
          </p:nvPr>
        </p:nvSpPr>
        <p:spPr>
          <a:xfrm>
            <a:off x="617853" y="1854789"/>
            <a:ext cx="5478145" cy="487680"/>
          </a:xfrm>
          <a:prstGeom prst="rect">
            <a:avLst/>
          </a:prstGeom>
        </p:spPr>
        <p:txBody>
          <a:bodyPr>
            <a:noAutofit/>
          </a:bodyPr>
          <a:lstStyle>
            <a:lvl1pPr marL="0" indent="0">
              <a:lnSpc>
                <a:spcPts val="3467"/>
              </a:lnSpc>
              <a:spcBef>
                <a:spcPts val="0"/>
              </a:spcBef>
              <a:spcAft>
                <a:spcPts val="0"/>
              </a:spcAft>
              <a:buClr>
                <a:srgbClr val="FF8200"/>
              </a:buClr>
              <a:buSzPct val="120000"/>
              <a:buFont typeface="Arial"/>
              <a:buNone/>
              <a:defRPr lang="en-US" sz="3200" b="0" i="0" kern="1200" spc="0" dirty="0" err="1" smtClean="0">
                <a:solidFill>
                  <a:srgbClr val="003C71"/>
                </a:solidFill>
                <a:latin typeface="+mn-lt"/>
                <a:ea typeface="+mn-ea"/>
                <a:cs typeface="Calibri Light"/>
              </a:defRPr>
            </a:lvl1pPr>
            <a:lvl2pPr marL="990575" indent="-380990">
              <a:buFont typeface="Arial"/>
              <a:buChar char="•"/>
              <a:defRPr lang="en-US" sz="1867" b="0" i="0" kern="1200" spc="0" dirty="0" smtClean="0">
                <a:solidFill>
                  <a:schemeClr val="tx1">
                    <a:lumMod val="85000"/>
                    <a:lumOff val="15000"/>
                  </a:schemeClr>
                </a:solidFill>
                <a:latin typeface="Calibri Light"/>
                <a:ea typeface="+mn-ea"/>
                <a:cs typeface="Calibri Light"/>
              </a:defRPr>
            </a:lvl2pPr>
            <a:lvl3pPr>
              <a:defRPr lang="en-US" sz="1867" b="0" i="0" kern="1200" spc="0" dirty="0" smtClean="0">
                <a:solidFill>
                  <a:schemeClr val="tx1">
                    <a:lumMod val="85000"/>
                    <a:lumOff val="15000"/>
                  </a:schemeClr>
                </a:solidFill>
                <a:latin typeface="Calibri Light"/>
                <a:ea typeface="+mn-ea"/>
                <a:cs typeface="Calibri Light"/>
              </a:defRPr>
            </a:lvl3pPr>
            <a:lvl4pPr>
              <a:defRPr lang="en-US" sz="1867" b="0" i="0" kern="1200" spc="0" dirty="0" smtClean="0">
                <a:solidFill>
                  <a:schemeClr val="tx1">
                    <a:lumMod val="85000"/>
                    <a:lumOff val="15000"/>
                  </a:schemeClr>
                </a:solidFill>
                <a:latin typeface="Calibri Light"/>
                <a:ea typeface="+mn-ea"/>
                <a:cs typeface="Calibri Light"/>
              </a:defRPr>
            </a:lvl4pPr>
            <a:lvl5pPr>
              <a:defRPr lang="en-US" sz="1867" b="0" i="0" kern="1200" spc="0" dirty="0">
                <a:solidFill>
                  <a:schemeClr val="tx1">
                    <a:lumMod val="85000"/>
                    <a:lumOff val="15000"/>
                  </a:schemeClr>
                </a:solidFill>
                <a:latin typeface="Calibri Light"/>
                <a:ea typeface="+mn-ea"/>
                <a:cs typeface="Calibri Light"/>
              </a:defRPr>
            </a:lvl5pPr>
          </a:lstStyle>
          <a:p>
            <a:pPr lvl="0"/>
            <a:r>
              <a:rPr lang="en-US" dirty="0"/>
              <a:t>Click to add subtitle</a:t>
            </a:r>
          </a:p>
        </p:txBody>
      </p:sp>
      <p:sp>
        <p:nvSpPr>
          <p:cNvPr id="9" name="Title 1">
            <a:extLst>
              <a:ext uri="{FF2B5EF4-FFF2-40B4-BE49-F238E27FC236}">
                <a16:creationId xmlns:a16="http://schemas.microsoft.com/office/drawing/2014/main" id="{3515FF8D-8198-4B41-B1E9-9E573CBA3E6D}"/>
              </a:ext>
            </a:extLst>
          </p:cNvPr>
          <p:cNvSpPr>
            <a:spLocks noGrp="1"/>
          </p:cNvSpPr>
          <p:nvPr>
            <p:ph type="title" hasCustomPrompt="1"/>
          </p:nvPr>
        </p:nvSpPr>
        <p:spPr>
          <a:xfrm>
            <a:off x="615243" y="584200"/>
            <a:ext cx="5480756" cy="1404333"/>
          </a:xfrm>
          <a:prstGeom prst="rect">
            <a:avLst/>
          </a:prstGeom>
        </p:spPr>
        <p:txBody>
          <a:bodyPr anchor="b" anchorCtr="0">
            <a:noAutofit/>
          </a:bodyPr>
          <a:lstStyle>
            <a:lvl1pPr>
              <a:lnSpc>
                <a:spcPts val="5333"/>
              </a:lnSpc>
              <a:defRPr sz="5333"/>
            </a:lvl1pPr>
          </a:lstStyle>
          <a:p>
            <a:r>
              <a:rPr lang="en-US" dirty="0"/>
              <a:t>Click to add title</a:t>
            </a:r>
          </a:p>
        </p:txBody>
      </p:sp>
      <p:sp>
        <p:nvSpPr>
          <p:cNvPr id="7" name="Text Placeholder 3"/>
          <p:cNvSpPr>
            <a:spLocks noGrp="1"/>
          </p:cNvSpPr>
          <p:nvPr>
            <p:ph type="body" sz="quarter" idx="19"/>
          </p:nvPr>
        </p:nvSpPr>
        <p:spPr>
          <a:xfrm>
            <a:off x="612069" y="2436798"/>
            <a:ext cx="5450860" cy="35119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3527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ivider">
    <p:bg>
      <p:bgPr>
        <a:solidFill>
          <a:srgbClr val="1D624D"/>
        </a:solidFill>
        <a:effectLst/>
      </p:bgPr>
    </p:bg>
    <p:spTree>
      <p:nvGrpSpPr>
        <p:cNvPr id="1" name=""/>
        <p:cNvGrpSpPr/>
        <p:nvPr/>
      </p:nvGrpSpPr>
      <p:grpSpPr>
        <a:xfrm>
          <a:off x="0" y="0"/>
          <a:ext cx="0" cy="0"/>
          <a:chOff x="0" y="0"/>
          <a:chExt cx="0" cy="0"/>
        </a:xfrm>
      </p:grpSpPr>
      <p:sp>
        <p:nvSpPr>
          <p:cNvPr id="11" name="Title 1"/>
          <p:cNvSpPr>
            <a:spLocks noGrp="1"/>
          </p:cNvSpPr>
          <p:nvPr userDrawn="1">
            <p:ph type="title"/>
          </p:nvPr>
        </p:nvSpPr>
        <p:spPr>
          <a:xfrm>
            <a:off x="1" y="4675991"/>
            <a:ext cx="12192001" cy="838635"/>
          </a:xfrm>
          <a:prstGeom prst="rect">
            <a:avLst/>
          </a:prstGeom>
        </p:spPr>
        <p:txBody>
          <a:bodyPr anchor="ctr"/>
          <a:lstStyle>
            <a:lvl1pPr algn="ctr">
              <a:lnSpc>
                <a:spcPts val="4000"/>
              </a:lnSpc>
              <a:defRPr sz="4267" b="0" i="0" baseline="0">
                <a:solidFill>
                  <a:schemeClr val="tx2"/>
                </a:solidFill>
                <a:effectLst/>
                <a:latin typeface="Arial Black" panose="020B0604020202020204" pitchFamily="34" charset="0"/>
                <a:cs typeface="Arial Black" panose="020B0604020202020204" pitchFamily="34" charset="0"/>
              </a:defRPr>
            </a:lvl1pPr>
          </a:lstStyle>
          <a:p>
            <a:endParaRPr lang="en-US" dirty="0"/>
          </a:p>
        </p:txBody>
      </p:sp>
      <p:pic>
        <p:nvPicPr>
          <p:cNvPr id="12" name="Picture 11" descr="Illustration of a bandage and check mark positioned in the shape of a V that sybolizes vaccine confidence.">
            <a:extLst>
              <a:ext uri="{FF2B5EF4-FFF2-40B4-BE49-F238E27FC236}">
                <a16:creationId xmlns:a16="http://schemas.microsoft.com/office/drawing/2014/main" id="{BA2EA57B-A796-7149-B206-61BE038B0620}"/>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0" y="1403647"/>
            <a:ext cx="3048000" cy="3048000"/>
          </a:xfrm>
          <a:prstGeom prst="rect">
            <a:avLst/>
          </a:prstGeom>
        </p:spPr>
      </p:pic>
    </p:spTree>
    <p:extLst>
      <p:ext uri="{BB962C8B-B14F-4D97-AF65-F5344CB8AC3E}">
        <p14:creationId xmlns:p14="http://schemas.microsoft.com/office/powerpoint/2010/main" val="122637252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ingle Column">
    <p:bg>
      <p:bgPr>
        <a:solidFill>
          <a:schemeClr val="bg2"/>
        </a:solidFill>
        <a:effectLst/>
      </p:bgPr>
    </p:bg>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8B2CF4E6-60B4-6A4E-9674-41525EE631DF}"/>
              </a:ext>
            </a:extLst>
          </p:cNvPr>
          <p:cNvSpPr>
            <a:spLocks noGrp="1"/>
          </p:cNvSpPr>
          <p:nvPr>
            <p:ph type="title"/>
          </p:nvPr>
        </p:nvSpPr>
        <p:spPr>
          <a:xfrm>
            <a:off x="609600" y="731520"/>
            <a:ext cx="10972800" cy="1143000"/>
          </a:xfrm>
          <a:prstGeom prst="rect">
            <a:avLst/>
          </a:prstGeom>
        </p:spPr>
        <p:txBody>
          <a:bodyPr anchor="t" anchorCtr="0"/>
          <a:lstStyle>
            <a:lvl1pPr algn="l">
              <a:lnSpc>
                <a:spcPts val="4000"/>
              </a:lnSpc>
              <a:defRPr sz="3467" b="1" i="0" baseline="0">
                <a:solidFill>
                  <a:srgbClr val="1D624D"/>
                </a:solidFill>
                <a:effectLst/>
                <a:latin typeface="Arial Black" panose="020B0604020202020204" pitchFamily="34" charset="0"/>
                <a:cs typeface="Arial Black" panose="020B0604020202020204" pitchFamily="34" charset="0"/>
              </a:defRPr>
            </a:lvl1pPr>
          </a:lstStyle>
          <a:p>
            <a:endParaRPr lang="en-US" dirty="0"/>
          </a:p>
        </p:txBody>
      </p:sp>
      <p:sp>
        <p:nvSpPr>
          <p:cNvPr id="5" name="Subtitle">
            <a:extLst>
              <a:ext uri="{FF2B5EF4-FFF2-40B4-BE49-F238E27FC236}">
                <a16:creationId xmlns:a16="http://schemas.microsoft.com/office/drawing/2014/main" id="{EADE02BA-69B0-3244-BDD3-8A69CC21BEED}"/>
              </a:ext>
            </a:extLst>
          </p:cNvPr>
          <p:cNvSpPr>
            <a:spLocks noGrp="1"/>
          </p:cNvSpPr>
          <p:nvPr>
            <p:ph type="subTitle" idx="1"/>
          </p:nvPr>
        </p:nvSpPr>
        <p:spPr>
          <a:xfrm>
            <a:off x="0" y="163"/>
            <a:ext cx="12192000" cy="465745"/>
          </a:xfrm>
          <a:solidFill>
            <a:srgbClr val="3A7AB6"/>
          </a:solidFill>
        </p:spPr>
        <p:txBody>
          <a:bodyPr lIns="365760" rIns="365760" anchor="ctr"/>
          <a:lstStyle>
            <a:lvl1pPr marL="0" indent="0">
              <a:buNone/>
              <a:defRPr b="1">
                <a:solidFill>
                  <a:srgbClr val="FFFFFF"/>
                </a:solidFill>
              </a:defRPr>
            </a:lvl1pPr>
          </a:lstStyle>
          <a:p>
            <a:endParaRPr lang="en-US" dirty="0"/>
          </a:p>
        </p:txBody>
      </p:sp>
      <p:sp>
        <p:nvSpPr>
          <p:cNvPr id="9" name="Text Placeholder">
            <a:extLst>
              <a:ext uri="{FF2B5EF4-FFF2-40B4-BE49-F238E27FC236}">
                <a16:creationId xmlns:a16="http://schemas.microsoft.com/office/drawing/2014/main" id="{0FE56291-69FB-0643-9939-1E6D15C2C115}"/>
              </a:ext>
            </a:extLst>
          </p:cNvPr>
          <p:cNvSpPr>
            <a:spLocks noGrp="1"/>
          </p:cNvSpPr>
          <p:nvPr>
            <p:ph type="body" sz="quarter" idx="10"/>
          </p:nvPr>
        </p:nvSpPr>
        <p:spPr>
          <a:xfrm>
            <a:off x="609600" y="1545167"/>
            <a:ext cx="10972800" cy="4455584"/>
          </a:xfrm>
        </p:spPr>
        <p:txBody>
          <a:bodyPr/>
          <a:lstStyle>
            <a:lvl1pPr marL="306903" indent="-306903">
              <a:buClr>
                <a:srgbClr val="F7931F"/>
              </a:buClr>
              <a:buFont typeface="Wingdings" panose="05000000000000000000" pitchFamily="2" charset="2"/>
              <a:buChar char="§"/>
              <a:defRPr sz="2133">
                <a:solidFill>
                  <a:srgbClr val="2D2D2D"/>
                </a:solidFill>
              </a:defRPr>
            </a:lvl1pPr>
            <a:lvl2pPr>
              <a:buClr>
                <a:srgbClr val="1D624D"/>
              </a:buClr>
              <a:defRPr sz="2133">
                <a:solidFill>
                  <a:srgbClr val="2D2D2D"/>
                </a:solidFill>
              </a:defRPr>
            </a:lvl2pPr>
            <a:lvl3pPr>
              <a:buClr>
                <a:srgbClr val="4EA346"/>
              </a:buClr>
              <a:defRPr sz="2133">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3939517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C36AC-7FE6-4DB3-9C09-9A44B8F5AF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6DC33A-940D-496C-804D-AC1F91D43E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ECA66F-5463-48B0-B3DB-A116E6ADCF6D}"/>
              </a:ext>
            </a:extLst>
          </p:cNvPr>
          <p:cNvSpPr>
            <a:spLocks noGrp="1"/>
          </p:cNvSpPr>
          <p:nvPr>
            <p:ph type="dt" sz="half" idx="10"/>
          </p:nvPr>
        </p:nvSpPr>
        <p:spPr/>
        <p:txBody>
          <a:bodyPr/>
          <a:lstStyle/>
          <a:p>
            <a:fld id="{C78F96D6-B4A0-49FA-9D41-7F2E4EF208B9}" type="datetimeFigureOut">
              <a:rPr lang="en-US" smtClean="0"/>
              <a:t>4/21/2021</a:t>
            </a:fld>
            <a:endParaRPr lang="en-US"/>
          </a:p>
        </p:txBody>
      </p:sp>
      <p:sp>
        <p:nvSpPr>
          <p:cNvPr id="5" name="Footer Placeholder 4">
            <a:extLst>
              <a:ext uri="{FF2B5EF4-FFF2-40B4-BE49-F238E27FC236}">
                <a16:creationId xmlns:a16="http://schemas.microsoft.com/office/drawing/2014/main" id="{97F400AD-837D-4FC1-A8C2-2D64A7DCC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F7B70F-6603-4EB0-B29A-CC7FAC2950CE}"/>
              </a:ext>
            </a:extLst>
          </p:cNvPr>
          <p:cNvSpPr>
            <a:spLocks noGrp="1"/>
          </p:cNvSpPr>
          <p:nvPr>
            <p:ph type="sldNum" sz="quarter" idx="12"/>
          </p:nvPr>
        </p:nvSpPr>
        <p:spPr/>
        <p:txBody>
          <a:bodyPr/>
          <a:lstStyle/>
          <a:p>
            <a:fld id="{B285FD76-10B4-4516-A291-A540546A7AB9}" type="slidenum">
              <a:rPr lang="en-US" smtClean="0"/>
              <a:t>‹#›</a:t>
            </a:fld>
            <a:endParaRPr lang="en-US"/>
          </a:p>
        </p:txBody>
      </p:sp>
    </p:spTree>
    <p:extLst>
      <p:ext uri="{BB962C8B-B14F-4D97-AF65-F5344CB8AC3E}">
        <p14:creationId xmlns:p14="http://schemas.microsoft.com/office/powerpoint/2010/main" val="1252985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ingle Column with Image">
    <p:bg>
      <p:bgPr>
        <a:solidFill>
          <a:schemeClr val="bg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2CF4E6-60B4-6A4E-9674-41525EE631DF}"/>
              </a:ext>
            </a:extLst>
          </p:cNvPr>
          <p:cNvSpPr>
            <a:spLocks noGrp="1"/>
          </p:cNvSpPr>
          <p:nvPr>
            <p:ph type="title"/>
          </p:nvPr>
        </p:nvSpPr>
        <p:spPr>
          <a:xfrm>
            <a:off x="609600" y="731520"/>
            <a:ext cx="10972800" cy="1143000"/>
          </a:xfrm>
          <a:prstGeom prst="rect">
            <a:avLst/>
          </a:prstGeom>
        </p:spPr>
        <p:txBody>
          <a:bodyPr anchor="t" anchorCtr="0"/>
          <a:lstStyle>
            <a:lvl1pPr algn="l">
              <a:lnSpc>
                <a:spcPts val="4000"/>
              </a:lnSpc>
              <a:defRPr sz="3467" b="1" i="0" baseline="0">
                <a:solidFill>
                  <a:srgbClr val="1D624D"/>
                </a:solidFill>
                <a:effectLst/>
                <a:latin typeface="Arial Black" panose="020B0604020202020204" pitchFamily="34" charset="0"/>
                <a:cs typeface="Arial Black" panose="020B0604020202020204" pitchFamily="34" charset="0"/>
              </a:defRPr>
            </a:lvl1pPr>
          </a:lstStyle>
          <a:p>
            <a:endParaRPr lang="en-US" dirty="0"/>
          </a:p>
        </p:txBody>
      </p:sp>
      <p:sp>
        <p:nvSpPr>
          <p:cNvPr id="5" name="Subtitle 2">
            <a:extLst>
              <a:ext uri="{FF2B5EF4-FFF2-40B4-BE49-F238E27FC236}">
                <a16:creationId xmlns:a16="http://schemas.microsoft.com/office/drawing/2014/main" id="{EADE02BA-69B0-3244-BDD3-8A69CC21BEED}"/>
              </a:ext>
            </a:extLst>
          </p:cNvPr>
          <p:cNvSpPr>
            <a:spLocks noGrp="1"/>
          </p:cNvSpPr>
          <p:nvPr>
            <p:ph type="subTitle" idx="1"/>
          </p:nvPr>
        </p:nvSpPr>
        <p:spPr>
          <a:xfrm>
            <a:off x="0" y="163"/>
            <a:ext cx="12192000" cy="465745"/>
          </a:xfrm>
          <a:solidFill>
            <a:srgbClr val="3A7AB6"/>
          </a:solidFill>
        </p:spPr>
        <p:txBody>
          <a:bodyPr lIns="365760" rIns="365760" anchor="ctr"/>
          <a:lstStyle>
            <a:lvl1pPr marL="0" indent="0">
              <a:buNone/>
              <a:defRPr b="1">
                <a:solidFill>
                  <a:srgbClr val="FFFFFF"/>
                </a:solidFill>
              </a:defRPr>
            </a:lvl1pPr>
          </a:lstStyle>
          <a:p>
            <a:endParaRPr lang="en-US" dirty="0"/>
          </a:p>
        </p:txBody>
      </p:sp>
      <p:sp>
        <p:nvSpPr>
          <p:cNvPr id="9" name="Text Placeholder 7">
            <a:extLst>
              <a:ext uri="{FF2B5EF4-FFF2-40B4-BE49-F238E27FC236}">
                <a16:creationId xmlns:a16="http://schemas.microsoft.com/office/drawing/2014/main" id="{0FE56291-69FB-0643-9939-1E6D15C2C115}"/>
              </a:ext>
            </a:extLst>
          </p:cNvPr>
          <p:cNvSpPr>
            <a:spLocks noGrp="1"/>
          </p:cNvSpPr>
          <p:nvPr>
            <p:ph type="body" sz="quarter" idx="10"/>
          </p:nvPr>
        </p:nvSpPr>
        <p:spPr>
          <a:xfrm>
            <a:off x="609600" y="1545167"/>
            <a:ext cx="10972800" cy="4455584"/>
          </a:xfrm>
        </p:spPr>
        <p:txBody>
          <a:bodyPr/>
          <a:lstStyle>
            <a:lvl1pPr marL="306903" indent="-306903">
              <a:buClr>
                <a:srgbClr val="F7931F"/>
              </a:buClr>
              <a:buFont typeface="Wingdings" panose="05000000000000000000" pitchFamily="2" charset="2"/>
              <a:buChar char="§"/>
              <a:defRPr sz="2133">
                <a:solidFill>
                  <a:srgbClr val="2D2D2D"/>
                </a:solidFill>
              </a:defRPr>
            </a:lvl1pPr>
            <a:lvl2pPr>
              <a:buClr>
                <a:srgbClr val="1D624D"/>
              </a:buClr>
              <a:defRPr sz="2133">
                <a:solidFill>
                  <a:srgbClr val="2D2D2D"/>
                </a:solidFill>
              </a:defRPr>
            </a:lvl2pPr>
            <a:lvl3pPr>
              <a:buClr>
                <a:srgbClr val="4EA346"/>
              </a:buClr>
              <a:defRPr sz="2133">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6" name="Picture Placeholder 3">
            <a:extLst>
              <a:ext uri="{FF2B5EF4-FFF2-40B4-BE49-F238E27FC236}">
                <a16:creationId xmlns:a16="http://schemas.microsoft.com/office/drawing/2014/main" id="{81A7AEE3-3E73-CF45-9600-EB62115419C2}"/>
              </a:ext>
            </a:extLst>
          </p:cNvPr>
          <p:cNvSpPr>
            <a:spLocks noGrp="1"/>
          </p:cNvSpPr>
          <p:nvPr>
            <p:ph type="pic" sz="quarter" idx="11"/>
          </p:nvPr>
        </p:nvSpPr>
        <p:spPr>
          <a:xfrm>
            <a:off x="6942667" y="465667"/>
            <a:ext cx="5249333" cy="6392333"/>
          </a:xfrm>
        </p:spPr>
        <p:txBody>
          <a:bodyPr/>
          <a:lstStyle/>
          <a:p>
            <a:endParaRPr lang="en-US" dirty="0"/>
          </a:p>
        </p:txBody>
      </p:sp>
    </p:spTree>
    <p:extLst>
      <p:ext uri="{BB962C8B-B14F-4D97-AF65-F5344CB8AC3E}">
        <p14:creationId xmlns:p14="http://schemas.microsoft.com/office/powerpoint/2010/main" val="212086467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lumn - Two Images">
    <p:bg>
      <p:bgPr>
        <a:solidFill>
          <a:schemeClr val="bg2"/>
        </a:solidFill>
        <a:effectLst/>
      </p:bgPr>
    </p:bg>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8B2CF4E6-60B4-6A4E-9674-41525EE631DF}"/>
              </a:ext>
            </a:extLst>
          </p:cNvPr>
          <p:cNvSpPr>
            <a:spLocks noGrp="1"/>
          </p:cNvSpPr>
          <p:nvPr>
            <p:ph type="title"/>
          </p:nvPr>
        </p:nvSpPr>
        <p:spPr>
          <a:xfrm>
            <a:off x="609600" y="731520"/>
            <a:ext cx="10972800" cy="1143000"/>
          </a:xfrm>
          <a:prstGeom prst="rect">
            <a:avLst/>
          </a:prstGeom>
        </p:spPr>
        <p:txBody>
          <a:bodyPr anchor="t" anchorCtr="0"/>
          <a:lstStyle>
            <a:lvl1pPr algn="l">
              <a:lnSpc>
                <a:spcPts val="4000"/>
              </a:lnSpc>
              <a:defRPr sz="3467" b="1" i="0" baseline="0">
                <a:solidFill>
                  <a:srgbClr val="1D624D"/>
                </a:solidFill>
                <a:effectLst/>
                <a:latin typeface="Arial Black" panose="020B0604020202020204" pitchFamily="34" charset="0"/>
                <a:cs typeface="Arial Black" panose="020B0604020202020204" pitchFamily="34" charset="0"/>
              </a:defRPr>
            </a:lvl1pPr>
          </a:lstStyle>
          <a:p>
            <a:endParaRPr lang="en-US" dirty="0"/>
          </a:p>
        </p:txBody>
      </p:sp>
      <p:sp>
        <p:nvSpPr>
          <p:cNvPr id="5" name="Subtitle">
            <a:extLst>
              <a:ext uri="{FF2B5EF4-FFF2-40B4-BE49-F238E27FC236}">
                <a16:creationId xmlns:a16="http://schemas.microsoft.com/office/drawing/2014/main" id="{EADE02BA-69B0-3244-BDD3-8A69CC21BEED}"/>
              </a:ext>
            </a:extLst>
          </p:cNvPr>
          <p:cNvSpPr>
            <a:spLocks noGrp="1"/>
          </p:cNvSpPr>
          <p:nvPr>
            <p:ph type="subTitle" idx="1"/>
          </p:nvPr>
        </p:nvSpPr>
        <p:spPr>
          <a:xfrm>
            <a:off x="0" y="163"/>
            <a:ext cx="12192000" cy="465745"/>
          </a:xfrm>
          <a:solidFill>
            <a:srgbClr val="3A7AB6"/>
          </a:solidFill>
        </p:spPr>
        <p:txBody>
          <a:bodyPr lIns="365760" rIns="365760" anchor="ctr"/>
          <a:lstStyle>
            <a:lvl1pPr marL="0" indent="0">
              <a:buNone/>
              <a:defRPr b="1">
                <a:solidFill>
                  <a:srgbClr val="FFFFFF"/>
                </a:solidFill>
              </a:defRPr>
            </a:lvl1pPr>
          </a:lstStyle>
          <a:p>
            <a:endParaRPr lang="en-US" dirty="0"/>
          </a:p>
        </p:txBody>
      </p:sp>
      <p:sp>
        <p:nvSpPr>
          <p:cNvPr id="6" name="Picture Placeholder Left">
            <a:extLst>
              <a:ext uri="{FF2B5EF4-FFF2-40B4-BE49-F238E27FC236}">
                <a16:creationId xmlns:a16="http://schemas.microsoft.com/office/drawing/2014/main" id="{6DF0CCAE-BA5E-7445-B5F0-1085A0EEEED3}"/>
              </a:ext>
            </a:extLst>
          </p:cNvPr>
          <p:cNvSpPr>
            <a:spLocks noGrp="1"/>
          </p:cNvSpPr>
          <p:nvPr>
            <p:ph type="pic" sz="quarter" idx="13"/>
          </p:nvPr>
        </p:nvSpPr>
        <p:spPr>
          <a:xfrm>
            <a:off x="609600" y="1578277"/>
            <a:ext cx="5354075" cy="5178481"/>
          </a:xfrm>
        </p:spPr>
      </p:sp>
      <p:sp>
        <p:nvSpPr>
          <p:cNvPr id="11" name="Picture Placeholder Right">
            <a:extLst>
              <a:ext uri="{FF2B5EF4-FFF2-40B4-BE49-F238E27FC236}">
                <a16:creationId xmlns:a16="http://schemas.microsoft.com/office/drawing/2014/main" id="{732F4646-A827-5D4C-B83C-95259D4348B5}"/>
              </a:ext>
            </a:extLst>
          </p:cNvPr>
          <p:cNvSpPr>
            <a:spLocks noGrp="1"/>
          </p:cNvSpPr>
          <p:nvPr>
            <p:ph type="pic" sz="quarter" idx="11"/>
          </p:nvPr>
        </p:nvSpPr>
        <p:spPr>
          <a:xfrm>
            <a:off x="6221476" y="1578277"/>
            <a:ext cx="5354075" cy="5178481"/>
          </a:xfrm>
        </p:spPr>
      </p:sp>
    </p:spTree>
    <p:extLst>
      <p:ext uri="{BB962C8B-B14F-4D97-AF65-F5344CB8AC3E}">
        <p14:creationId xmlns:p14="http://schemas.microsoft.com/office/powerpoint/2010/main" val="54584520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ingle Column - Two Rows">
    <p:bg>
      <p:bgPr>
        <a:solidFill>
          <a:schemeClr val="bg2"/>
        </a:solidFill>
        <a:effectLst/>
      </p:bgPr>
    </p:bg>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8B2CF4E6-60B4-6A4E-9674-41525EE631DF}"/>
              </a:ext>
            </a:extLst>
          </p:cNvPr>
          <p:cNvSpPr>
            <a:spLocks noGrp="1"/>
          </p:cNvSpPr>
          <p:nvPr>
            <p:ph type="title"/>
          </p:nvPr>
        </p:nvSpPr>
        <p:spPr>
          <a:xfrm>
            <a:off x="609600" y="731520"/>
            <a:ext cx="10972800" cy="1143000"/>
          </a:xfrm>
          <a:prstGeom prst="rect">
            <a:avLst/>
          </a:prstGeom>
        </p:spPr>
        <p:txBody>
          <a:bodyPr anchor="t" anchorCtr="0"/>
          <a:lstStyle>
            <a:lvl1pPr algn="l">
              <a:lnSpc>
                <a:spcPts val="4000"/>
              </a:lnSpc>
              <a:defRPr sz="3467" b="1" i="0" baseline="0">
                <a:solidFill>
                  <a:srgbClr val="1D624D"/>
                </a:solidFill>
                <a:effectLst/>
                <a:latin typeface="Arial Black" panose="020B0604020202020204" pitchFamily="34" charset="0"/>
                <a:cs typeface="Arial Black" panose="020B0604020202020204" pitchFamily="34" charset="0"/>
              </a:defRPr>
            </a:lvl1pPr>
          </a:lstStyle>
          <a:p>
            <a:endParaRPr lang="en-US" dirty="0"/>
          </a:p>
        </p:txBody>
      </p:sp>
      <p:sp>
        <p:nvSpPr>
          <p:cNvPr id="5" name="Subtitle">
            <a:extLst>
              <a:ext uri="{FF2B5EF4-FFF2-40B4-BE49-F238E27FC236}">
                <a16:creationId xmlns:a16="http://schemas.microsoft.com/office/drawing/2014/main" id="{EADE02BA-69B0-3244-BDD3-8A69CC21BEED}"/>
              </a:ext>
            </a:extLst>
          </p:cNvPr>
          <p:cNvSpPr>
            <a:spLocks noGrp="1"/>
          </p:cNvSpPr>
          <p:nvPr>
            <p:ph type="subTitle" idx="1"/>
          </p:nvPr>
        </p:nvSpPr>
        <p:spPr>
          <a:xfrm>
            <a:off x="0" y="163"/>
            <a:ext cx="12192000" cy="465745"/>
          </a:xfrm>
          <a:solidFill>
            <a:srgbClr val="3A7AB6"/>
          </a:solidFill>
        </p:spPr>
        <p:txBody>
          <a:bodyPr lIns="365760" rIns="365760" anchor="ctr"/>
          <a:lstStyle>
            <a:lvl1pPr marL="0" indent="0">
              <a:buNone/>
              <a:defRPr b="1">
                <a:solidFill>
                  <a:srgbClr val="FFFFFF"/>
                </a:solidFill>
              </a:defRPr>
            </a:lvl1pPr>
          </a:lstStyle>
          <a:p>
            <a:endParaRPr lang="en-US" dirty="0"/>
          </a:p>
        </p:txBody>
      </p:sp>
      <p:sp>
        <p:nvSpPr>
          <p:cNvPr id="9" name="Text Placeholder">
            <a:extLst>
              <a:ext uri="{FF2B5EF4-FFF2-40B4-BE49-F238E27FC236}">
                <a16:creationId xmlns:a16="http://schemas.microsoft.com/office/drawing/2014/main" id="{0FE56291-69FB-0643-9939-1E6D15C2C115}"/>
              </a:ext>
            </a:extLst>
          </p:cNvPr>
          <p:cNvSpPr>
            <a:spLocks noGrp="1"/>
          </p:cNvSpPr>
          <p:nvPr>
            <p:ph type="body" sz="quarter" idx="10"/>
          </p:nvPr>
        </p:nvSpPr>
        <p:spPr>
          <a:xfrm>
            <a:off x="609600" y="1545167"/>
            <a:ext cx="10972800" cy="2202269"/>
          </a:xfrm>
        </p:spPr>
        <p:txBody>
          <a:bodyPr/>
          <a:lstStyle>
            <a:lvl1pPr marL="306903" indent="-306903">
              <a:buClr>
                <a:srgbClr val="F7931F"/>
              </a:buClr>
              <a:buFont typeface="Wingdings" panose="05000000000000000000" pitchFamily="2" charset="2"/>
              <a:buChar char="§"/>
              <a:defRPr sz="2133">
                <a:solidFill>
                  <a:srgbClr val="2D2D2D"/>
                </a:solidFill>
              </a:defRPr>
            </a:lvl1pPr>
            <a:lvl2pPr>
              <a:buClr>
                <a:srgbClr val="1D624D"/>
              </a:buClr>
              <a:defRPr sz="2133">
                <a:solidFill>
                  <a:srgbClr val="2D2D2D"/>
                </a:solidFill>
              </a:defRPr>
            </a:lvl2pPr>
            <a:lvl3pPr>
              <a:buClr>
                <a:srgbClr val="4EA346"/>
              </a:buClr>
              <a:defRPr sz="2133">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6" name="Text Placeholder">
            <a:extLst>
              <a:ext uri="{FF2B5EF4-FFF2-40B4-BE49-F238E27FC236}">
                <a16:creationId xmlns:a16="http://schemas.microsoft.com/office/drawing/2014/main" id="{ED9DE4BA-4CDE-41D4-AD9B-308AC5DA8C86}"/>
              </a:ext>
            </a:extLst>
          </p:cNvPr>
          <p:cNvSpPr>
            <a:spLocks noGrp="1"/>
          </p:cNvSpPr>
          <p:nvPr>
            <p:ph type="body" sz="quarter" idx="11"/>
          </p:nvPr>
        </p:nvSpPr>
        <p:spPr>
          <a:xfrm>
            <a:off x="609600" y="3850106"/>
            <a:ext cx="10972800" cy="2689893"/>
          </a:xfrm>
        </p:spPr>
        <p:txBody>
          <a:bodyPr/>
          <a:lstStyle>
            <a:lvl1pPr marL="306903" indent="-306903">
              <a:buClr>
                <a:srgbClr val="F7931F"/>
              </a:buClr>
              <a:buFont typeface="Wingdings" panose="05000000000000000000" pitchFamily="2" charset="2"/>
              <a:buChar char="§"/>
              <a:defRPr sz="2133">
                <a:solidFill>
                  <a:srgbClr val="2D2D2D"/>
                </a:solidFill>
              </a:defRPr>
            </a:lvl1pPr>
            <a:lvl2pPr>
              <a:buClr>
                <a:srgbClr val="1D624D"/>
              </a:buClr>
              <a:defRPr sz="2133">
                <a:solidFill>
                  <a:srgbClr val="2D2D2D"/>
                </a:solidFill>
              </a:defRPr>
            </a:lvl2pPr>
            <a:lvl3pPr>
              <a:buClr>
                <a:srgbClr val="4EA346"/>
              </a:buClr>
              <a:defRPr sz="2133">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4198190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losing">
    <p:bg>
      <p:bgPr>
        <a:solidFill>
          <a:srgbClr val="1D624D"/>
        </a:solidFill>
        <a:effectLst/>
      </p:bgPr>
    </p:bg>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1457D467-9F7C-6847-9638-025EA2AEDB7F}"/>
              </a:ext>
            </a:extLst>
          </p:cNvPr>
          <p:cNvSpPr>
            <a:spLocks noGrp="1"/>
          </p:cNvSpPr>
          <p:nvPr>
            <p:ph type="title" idx="4294967295"/>
          </p:nvPr>
        </p:nvSpPr>
        <p:spPr>
          <a:xfrm>
            <a:off x="1011323" y="5903336"/>
            <a:ext cx="10515600" cy="356305"/>
          </a:xfrm>
          <a:prstGeom prst="rect">
            <a:avLst/>
          </a:prstGeom>
        </p:spPr>
        <p:txBody>
          <a:bodyPr/>
          <a:lstStyle/>
          <a:p>
            <a:pPr algn="l"/>
            <a:endParaRPr lang="en-US" sz="1600" b="1" dirty="0">
              <a:solidFill>
                <a:srgbClr val="FFFFFF"/>
              </a:solidFill>
              <a:latin typeface="Arial" panose="020B0604020202020204" pitchFamily="34" charset="0"/>
              <a:cs typeface="Arial" panose="020B0604020202020204" pitchFamily="34" charset="0"/>
            </a:endParaRPr>
          </a:p>
        </p:txBody>
      </p:sp>
      <p:sp>
        <p:nvSpPr>
          <p:cNvPr id="3" name="Top Background">
            <a:extLst>
              <a:ext uri="{FF2B5EF4-FFF2-40B4-BE49-F238E27FC236}">
                <a16:creationId xmlns:a16="http://schemas.microsoft.com/office/drawing/2014/main" id="{75BED880-F520-8E4D-BB12-F4000F7AB2C5}"/>
              </a:ext>
              <a:ext uri="{C183D7F6-B498-43B3-948B-1728B52AA6E4}">
                <adec:decorative xmlns:adec="http://schemas.microsoft.com/office/drawing/2017/decorative" val="1"/>
              </a:ext>
            </a:extLst>
          </p:cNvPr>
          <p:cNvSpPr/>
          <p:nvPr userDrawn="1"/>
        </p:nvSpPr>
        <p:spPr>
          <a:xfrm flipV="1">
            <a:off x="1" y="1"/>
            <a:ext cx="12191999" cy="5559287"/>
          </a:xfrm>
          <a:prstGeom prst="rect">
            <a:avLst/>
          </a:prstGeom>
          <a:solidFill>
            <a:srgbClr val="4E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rgbClr val="FFFFFF"/>
              </a:solidFill>
              <a:latin typeface="Arial Black" panose="020B0604020202020204" pitchFamily="34" charset="0"/>
              <a:cs typeface="Arial Black" panose="020B0604020202020204" pitchFamily="34" charset="0"/>
            </a:endParaRPr>
          </a:p>
        </p:txBody>
      </p:sp>
      <p:pic>
        <p:nvPicPr>
          <p:cNvPr id="6" name="CDC Logo" descr="Logos of the U.S. Department of Health and Human Services and Centers for Disease Control and Prevention">
            <a:extLst>
              <a:ext uri="{FF2B5EF4-FFF2-40B4-BE49-F238E27FC236}">
                <a16:creationId xmlns:a16="http://schemas.microsoft.com/office/drawing/2014/main" id="{18B803ED-DE59-E743-88D2-AADE3616F9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323" y="3976541"/>
            <a:ext cx="1697765" cy="1028004"/>
          </a:xfrm>
          <a:prstGeom prst="rect">
            <a:avLst/>
          </a:prstGeom>
        </p:spPr>
      </p:pic>
      <p:sp>
        <p:nvSpPr>
          <p:cNvPr id="13" name="Text Placeholder 12">
            <a:extLst>
              <a:ext uri="{FF2B5EF4-FFF2-40B4-BE49-F238E27FC236}">
                <a16:creationId xmlns:a16="http://schemas.microsoft.com/office/drawing/2014/main" id="{B5C845DD-4446-EC49-B48A-C6B6E04BB75D}"/>
              </a:ext>
            </a:extLst>
          </p:cNvPr>
          <p:cNvSpPr>
            <a:spLocks noGrp="1"/>
          </p:cNvSpPr>
          <p:nvPr>
            <p:ph type="body" sz="quarter" idx="10"/>
          </p:nvPr>
        </p:nvSpPr>
        <p:spPr>
          <a:xfrm>
            <a:off x="1011766" y="6258984"/>
            <a:ext cx="10515156" cy="599016"/>
          </a:xfrm>
        </p:spPr>
        <p:txBody>
          <a:bodyPr tIns="0"/>
          <a:lstStyle>
            <a:lvl1pPr marL="0" indent="0">
              <a:buNone/>
              <a:defRPr sz="1600">
                <a:solidFill>
                  <a:srgbClr val="FFFFFF"/>
                </a:solidFill>
              </a:defRPr>
            </a:lvl1pPr>
            <a:lvl2pPr>
              <a:defRPr sz="1600">
                <a:solidFill>
                  <a:srgbClr val="FFFFFF"/>
                </a:solidFill>
              </a:defRPr>
            </a:lvl2pPr>
            <a:lvl3pPr>
              <a:defRPr sz="1600">
                <a:solidFill>
                  <a:srgbClr val="FFFFFF"/>
                </a:solidFill>
              </a:defRPr>
            </a:lvl3pPr>
            <a:lvl4pPr>
              <a:defRPr sz="1600">
                <a:solidFill>
                  <a:srgbClr val="FFFFFF"/>
                </a:solidFill>
              </a:defRPr>
            </a:lvl4pPr>
            <a:lvl5pPr>
              <a:defRPr sz="160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03290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age w' video">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609600" y="599348"/>
            <a:ext cx="8060267" cy="1778000"/>
          </a:xfrm>
          <a:prstGeom prst="rect">
            <a:avLst/>
          </a:prstGeom>
        </p:spPr>
        <p:txBody>
          <a:bodyPr vert="horz" lIns="91440" tIns="45720" rIns="91440" bIns="45720" rtlCol="0" anchor="b">
            <a:noAutofit/>
          </a:bodyPr>
          <a:lstStyle>
            <a:lvl1pPr>
              <a:lnSpc>
                <a:spcPts val="5333"/>
              </a:lnSpc>
              <a:defRPr sz="5333"/>
            </a:lvl1pPr>
          </a:lstStyle>
          <a:p>
            <a:r>
              <a:rPr lang="en-US" dirty="0"/>
              <a:t>Click to add title</a:t>
            </a:r>
          </a:p>
        </p:txBody>
      </p:sp>
      <p:sp>
        <p:nvSpPr>
          <p:cNvPr id="5" name="Media Placeholder 2">
            <a:extLst>
              <a:ext uri="{FF2B5EF4-FFF2-40B4-BE49-F238E27FC236}">
                <a16:creationId xmlns:a16="http://schemas.microsoft.com/office/drawing/2014/main" id="{9A43CBD3-8846-D747-9083-AD75BB9F8BFC}"/>
              </a:ext>
            </a:extLst>
          </p:cNvPr>
          <p:cNvSpPr>
            <a:spLocks noGrp="1"/>
          </p:cNvSpPr>
          <p:nvPr>
            <p:ph type="media" sz="quarter" idx="11" hasCustomPrompt="1"/>
          </p:nvPr>
        </p:nvSpPr>
        <p:spPr>
          <a:xfrm>
            <a:off x="9044014" y="132646"/>
            <a:ext cx="3039529" cy="1692929"/>
          </a:xfrm>
          <a:prstGeom prst="rect">
            <a:avLst/>
          </a:prstGeom>
        </p:spPr>
        <p:txBody>
          <a:bodyPr anchor="ctr"/>
          <a:lstStyle>
            <a:lvl1pPr marL="0" indent="0" algn="ctr">
              <a:lnSpc>
                <a:spcPct val="100000"/>
              </a:lnSpc>
              <a:buNone/>
              <a:defRPr sz="2667">
                <a:solidFill>
                  <a:schemeClr val="bg1">
                    <a:lumMod val="85000"/>
                  </a:schemeClr>
                </a:solidFill>
              </a:defRPr>
            </a:lvl1pPr>
          </a:lstStyle>
          <a:p>
            <a:r>
              <a:rPr lang="en-US" dirty="0"/>
              <a:t>(Please keep clear for P.I.P. video placement)</a:t>
            </a:r>
          </a:p>
        </p:txBody>
      </p:sp>
      <p:sp>
        <p:nvSpPr>
          <p:cNvPr id="6" name="Text Placeholder 2">
            <a:extLst>
              <a:ext uri="{FF2B5EF4-FFF2-40B4-BE49-F238E27FC236}">
                <a16:creationId xmlns:a16="http://schemas.microsoft.com/office/drawing/2014/main" id="{B35849AF-094E-DA4C-ACF5-46094DFF5302}"/>
              </a:ext>
            </a:extLst>
          </p:cNvPr>
          <p:cNvSpPr>
            <a:spLocks noGrp="1"/>
          </p:cNvSpPr>
          <p:nvPr>
            <p:ph idx="12" hasCustomPrompt="1"/>
          </p:nvPr>
        </p:nvSpPr>
        <p:spPr>
          <a:xfrm>
            <a:off x="609599" y="2543857"/>
            <a:ext cx="10968567" cy="664435"/>
          </a:xfrm>
          <a:prstGeom prst="rect">
            <a:avLst/>
          </a:prstGeom>
        </p:spPr>
        <p:txBody>
          <a:bodyPr vert="horz" lIns="91440" tIns="45720" rIns="91440" bIns="45720" rtlCol="0">
            <a:noAutofit/>
          </a:bodyPr>
          <a:lstStyle>
            <a:lvl1pPr marL="0" indent="0">
              <a:lnSpc>
                <a:spcPts val="3467"/>
              </a:lnSpc>
              <a:spcBef>
                <a:spcPts val="0"/>
              </a:spcBef>
              <a:buFontTx/>
              <a:buNone/>
              <a:defRPr sz="3200">
                <a:solidFill>
                  <a:srgbClr val="A39382"/>
                </a:solidFill>
                <a:latin typeface="Calibri"/>
                <a:cs typeface="Calibri"/>
              </a:defRPr>
            </a:lvl1pPr>
          </a:lstStyle>
          <a:p>
            <a:pPr lvl="0"/>
            <a:r>
              <a:rPr lang="en-US" dirty="0"/>
              <a:t>Click to add subtitle</a:t>
            </a:r>
          </a:p>
        </p:txBody>
      </p:sp>
      <p:sp>
        <p:nvSpPr>
          <p:cNvPr id="8" name="Text Placeholder 2">
            <a:extLst>
              <a:ext uri="{FF2B5EF4-FFF2-40B4-BE49-F238E27FC236}">
                <a16:creationId xmlns:a16="http://schemas.microsoft.com/office/drawing/2014/main" id="{4DB32B2A-2385-2C49-8CF0-4FD7F4D2A9A9}"/>
              </a:ext>
            </a:extLst>
          </p:cNvPr>
          <p:cNvSpPr>
            <a:spLocks noGrp="1"/>
          </p:cNvSpPr>
          <p:nvPr>
            <p:ph idx="1"/>
          </p:nvPr>
        </p:nvSpPr>
        <p:spPr>
          <a:xfrm>
            <a:off x="609599" y="3267824"/>
            <a:ext cx="10972791" cy="200188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2904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ody: One column with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2082801" y="6293563"/>
            <a:ext cx="1340097" cy="318036"/>
          </a:xfrm>
          <a:prstGeom prst="rect">
            <a:avLst/>
          </a:prstGeom>
        </p:spPr>
        <p:txBody>
          <a:bodyPr/>
          <a:lstStyle/>
          <a:p>
            <a:r>
              <a:rPr lang="en-US"/>
              <a:t>|    page </a:t>
            </a:r>
            <a:fld id="{B3DE90FA-8B37-E54B-A398-2EB3CD9D890B}" type="slidenum">
              <a:rPr lang="en-US" smtClean="0"/>
              <a:pPr/>
              <a:t>‹#›</a:t>
            </a:fld>
            <a:endParaRPr lang="en-US" dirty="0"/>
          </a:p>
        </p:txBody>
      </p:sp>
      <p:sp>
        <p:nvSpPr>
          <p:cNvPr id="7" name="Media Placeholder 2">
            <a:extLst>
              <a:ext uri="{FF2B5EF4-FFF2-40B4-BE49-F238E27FC236}">
                <a16:creationId xmlns:a16="http://schemas.microsoft.com/office/drawing/2014/main" id="{D97286B8-668F-794D-8F0E-11996A3DD846}"/>
              </a:ext>
            </a:extLst>
          </p:cNvPr>
          <p:cNvSpPr>
            <a:spLocks noGrp="1"/>
          </p:cNvSpPr>
          <p:nvPr>
            <p:ph type="media" sz="quarter" idx="11" hasCustomPrompt="1"/>
          </p:nvPr>
        </p:nvSpPr>
        <p:spPr>
          <a:xfrm>
            <a:off x="9044014" y="132646"/>
            <a:ext cx="3039529" cy="1692929"/>
          </a:xfrm>
          <a:prstGeom prst="rect">
            <a:avLst/>
          </a:prstGeom>
        </p:spPr>
        <p:txBody>
          <a:bodyPr anchor="ctr"/>
          <a:lstStyle>
            <a:lvl1pPr marL="0" indent="0" algn="ctr">
              <a:lnSpc>
                <a:spcPct val="100000"/>
              </a:lnSpc>
              <a:buNone/>
              <a:defRPr sz="2667">
                <a:solidFill>
                  <a:schemeClr val="bg1">
                    <a:lumMod val="85000"/>
                  </a:schemeClr>
                </a:solidFill>
              </a:defRPr>
            </a:lvl1pPr>
          </a:lstStyle>
          <a:p>
            <a:r>
              <a:rPr lang="en-US" dirty="0"/>
              <a:t>(Please keep clear for P.I.P. video placement)</a:t>
            </a:r>
          </a:p>
        </p:txBody>
      </p:sp>
      <p:sp>
        <p:nvSpPr>
          <p:cNvPr id="10" name="Text Placeholder 3">
            <a:extLst>
              <a:ext uri="{FF2B5EF4-FFF2-40B4-BE49-F238E27FC236}">
                <a16:creationId xmlns:a16="http://schemas.microsoft.com/office/drawing/2014/main" id="{866D5C8A-5A45-D941-8FC2-874B56BB377D}"/>
              </a:ext>
            </a:extLst>
          </p:cNvPr>
          <p:cNvSpPr>
            <a:spLocks noGrp="1"/>
          </p:cNvSpPr>
          <p:nvPr>
            <p:ph type="body" sz="quarter" idx="17" hasCustomPrompt="1"/>
          </p:nvPr>
        </p:nvSpPr>
        <p:spPr>
          <a:xfrm>
            <a:off x="614813" y="1941557"/>
            <a:ext cx="10960608" cy="487680"/>
          </a:xfrm>
          <a:prstGeom prst="rect">
            <a:avLst/>
          </a:prstGeom>
        </p:spPr>
        <p:txBody>
          <a:bodyPr>
            <a:noAutofit/>
          </a:bodyPr>
          <a:lstStyle>
            <a:lvl1pPr marL="0" indent="0">
              <a:lnSpc>
                <a:spcPts val="2667"/>
              </a:lnSpc>
              <a:spcBef>
                <a:spcPts val="0"/>
              </a:spcBef>
              <a:spcAft>
                <a:spcPts val="0"/>
              </a:spcAft>
              <a:buClr>
                <a:srgbClr val="FF8200"/>
              </a:buClr>
              <a:buSzPct val="120000"/>
              <a:buFont typeface="Arial"/>
              <a:buNone/>
              <a:defRPr lang="en-US" sz="3200" b="0" i="0" kern="1200" spc="0" dirty="0" err="1" smtClean="0">
                <a:solidFill>
                  <a:srgbClr val="A39382"/>
                </a:solidFill>
                <a:latin typeface="+mn-lt"/>
                <a:ea typeface="+mn-ea"/>
                <a:cs typeface="Calibri Light"/>
              </a:defRPr>
            </a:lvl1pPr>
            <a:lvl2pPr marL="990575" indent="-380990">
              <a:buFont typeface="Arial"/>
              <a:buChar char="•"/>
              <a:defRPr lang="en-US" sz="1867" b="0" i="0" kern="1200" spc="0" dirty="0" smtClean="0">
                <a:solidFill>
                  <a:schemeClr val="tx1">
                    <a:lumMod val="85000"/>
                    <a:lumOff val="15000"/>
                  </a:schemeClr>
                </a:solidFill>
                <a:latin typeface="Calibri Light"/>
                <a:ea typeface="+mn-ea"/>
                <a:cs typeface="Calibri Light"/>
              </a:defRPr>
            </a:lvl2pPr>
            <a:lvl3pPr>
              <a:defRPr lang="en-US" sz="1867" b="0" i="0" kern="1200" spc="0" dirty="0" smtClean="0">
                <a:solidFill>
                  <a:schemeClr val="tx1">
                    <a:lumMod val="85000"/>
                    <a:lumOff val="15000"/>
                  </a:schemeClr>
                </a:solidFill>
                <a:latin typeface="Calibri Light"/>
                <a:ea typeface="+mn-ea"/>
                <a:cs typeface="Calibri Light"/>
              </a:defRPr>
            </a:lvl3pPr>
            <a:lvl4pPr>
              <a:defRPr lang="en-US" sz="1867" b="0" i="0" kern="1200" spc="0" dirty="0" smtClean="0">
                <a:solidFill>
                  <a:schemeClr val="tx1">
                    <a:lumMod val="85000"/>
                    <a:lumOff val="15000"/>
                  </a:schemeClr>
                </a:solidFill>
                <a:latin typeface="Calibri Light"/>
                <a:ea typeface="+mn-ea"/>
                <a:cs typeface="Calibri Light"/>
              </a:defRPr>
            </a:lvl4pPr>
            <a:lvl5pPr>
              <a:defRPr lang="en-US" sz="1867" b="0" i="0" kern="1200" spc="0" dirty="0">
                <a:solidFill>
                  <a:schemeClr val="tx1">
                    <a:lumMod val="85000"/>
                    <a:lumOff val="15000"/>
                  </a:schemeClr>
                </a:solidFill>
                <a:latin typeface="Calibri Light"/>
                <a:ea typeface="+mn-ea"/>
                <a:cs typeface="Calibri Light"/>
              </a:defRPr>
            </a:lvl5pPr>
          </a:lstStyle>
          <a:p>
            <a:pPr lvl="0"/>
            <a:r>
              <a:rPr lang="en-US" dirty="0"/>
              <a:t>Click to add subtitle</a:t>
            </a:r>
          </a:p>
        </p:txBody>
      </p:sp>
      <p:sp>
        <p:nvSpPr>
          <p:cNvPr id="12" name="Title 1">
            <a:extLst>
              <a:ext uri="{FF2B5EF4-FFF2-40B4-BE49-F238E27FC236}">
                <a16:creationId xmlns:a16="http://schemas.microsoft.com/office/drawing/2014/main" id="{76E2DFFB-B1E5-7347-AB99-311CBAAEAF4B}"/>
              </a:ext>
            </a:extLst>
          </p:cNvPr>
          <p:cNvSpPr>
            <a:spLocks noGrp="1"/>
          </p:cNvSpPr>
          <p:nvPr>
            <p:ph type="title" hasCustomPrompt="1"/>
          </p:nvPr>
        </p:nvSpPr>
        <p:spPr>
          <a:xfrm>
            <a:off x="615244" y="389465"/>
            <a:ext cx="8308624" cy="1584960"/>
          </a:xfrm>
          <a:prstGeom prst="rect">
            <a:avLst/>
          </a:prstGeom>
        </p:spPr>
        <p:txBody>
          <a:bodyPr anchor="b" anchorCtr="0">
            <a:noAutofit/>
          </a:bodyPr>
          <a:lstStyle>
            <a:lvl1pPr>
              <a:lnSpc>
                <a:spcPts val="5333"/>
              </a:lnSpc>
              <a:defRPr sz="5333">
                <a:solidFill>
                  <a:schemeClr val="tx1"/>
                </a:solidFill>
              </a:defRPr>
            </a:lvl1pPr>
          </a:lstStyle>
          <a:p>
            <a:r>
              <a:rPr lang="en-US" dirty="0"/>
              <a:t>Click to add title</a:t>
            </a:r>
          </a:p>
        </p:txBody>
      </p:sp>
      <p:sp>
        <p:nvSpPr>
          <p:cNvPr id="13" name="Text Placeholder 3">
            <a:extLst>
              <a:ext uri="{FF2B5EF4-FFF2-40B4-BE49-F238E27FC236}">
                <a16:creationId xmlns:a16="http://schemas.microsoft.com/office/drawing/2014/main" id="{80DFAEE6-EAB8-FA4C-98AE-55D2B3DE97D2}"/>
              </a:ext>
            </a:extLst>
          </p:cNvPr>
          <p:cNvSpPr>
            <a:spLocks noGrp="1"/>
          </p:cNvSpPr>
          <p:nvPr>
            <p:ph type="body" sz="quarter" idx="18"/>
          </p:nvPr>
        </p:nvSpPr>
        <p:spPr>
          <a:xfrm>
            <a:off x="612639" y="2430772"/>
            <a:ext cx="10958004" cy="3656520"/>
          </a:xfrm>
        </p:spPr>
        <p:txBody>
          <a:bodyPr/>
          <a:lstStyle>
            <a:lvl1pPr marL="232828" marR="0" indent="-232828"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sz="1867" b="0" i="0">
                <a:solidFill>
                  <a:schemeClr val="tx2"/>
                </a:solidFill>
                <a:latin typeface="Calibri Light" panose="020F0302020204030204" pitchFamily="34" charset="0"/>
                <a:cs typeface="Calibri Light" panose="020F0302020204030204" pitchFamily="34" charset="0"/>
              </a:defRPr>
            </a:lvl1pPr>
            <a:lvl2pPr marL="842412" marR="0" indent="-232828"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lvl2pPr>
            <a:lvl3pPr marL="1449881" marR="0" indent="-230712"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lvl3pPr>
            <a:lvl4pPr marL="2059466" marR="0" indent="-230712"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lvl4pPr>
            <a:lvl5pPr marL="2666933" marR="0" indent="-228594"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lvl5pPr>
          </a:lstStyle>
          <a:p>
            <a:pPr marL="232828" marR="0" lvl="0" indent="-232828"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145D7D"/>
                </a:solidFill>
                <a:effectLst/>
                <a:uLnTx/>
                <a:uFillTx/>
                <a:latin typeface="Calibri Light" panose="020F0302020204030204" pitchFamily="34" charset="0"/>
                <a:ea typeface="+mn-ea"/>
                <a:cs typeface="Calibri Light" panose="020F0302020204030204" pitchFamily="34" charset="0"/>
              </a:rPr>
              <a:t>Click to edit Master text styles</a:t>
            </a:r>
          </a:p>
          <a:p>
            <a:pPr marL="842412" marR="0" lvl="1" indent="-232828"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145D7D"/>
                </a:solidFill>
                <a:effectLst/>
                <a:uLnTx/>
                <a:uFillTx/>
                <a:latin typeface="Calibri Light" panose="020F0302020204030204" pitchFamily="34" charset="0"/>
                <a:ea typeface="+mn-ea"/>
                <a:cs typeface="Calibri Light" panose="020F0302020204030204" pitchFamily="34" charset="0"/>
              </a:rPr>
              <a:t>Second level</a:t>
            </a:r>
          </a:p>
          <a:p>
            <a:pPr marL="1449881" marR="0" lvl="2" indent="-230712"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145D7D"/>
                </a:solidFill>
                <a:effectLst/>
                <a:uLnTx/>
                <a:uFillTx/>
                <a:latin typeface="Calibri Light" panose="020F0302020204030204" pitchFamily="34" charset="0"/>
                <a:ea typeface="+mn-ea"/>
                <a:cs typeface="Calibri Light" panose="020F0302020204030204" pitchFamily="34" charset="0"/>
              </a:rPr>
              <a:t>Third level</a:t>
            </a:r>
          </a:p>
          <a:p>
            <a:pPr marL="2059466" marR="0" lvl="3" indent="-230712"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145D7D"/>
                </a:solidFill>
                <a:effectLst/>
                <a:uLnTx/>
                <a:uFillTx/>
                <a:latin typeface="Calibri Light" panose="020F0302020204030204" pitchFamily="34" charset="0"/>
                <a:ea typeface="+mn-ea"/>
                <a:cs typeface="Calibri Light" panose="020F0302020204030204" pitchFamily="34" charset="0"/>
              </a:rPr>
              <a:t>Fourth level</a:t>
            </a:r>
          </a:p>
          <a:p>
            <a:pPr marL="2666933" marR="0" lvl="4" indent="-228594"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145D7D"/>
                </a:solidFill>
                <a:effectLst/>
                <a:uLnTx/>
                <a:uFillTx/>
                <a:latin typeface="Calibri Light" panose="020F0302020204030204" pitchFamily="34" charset="0"/>
                <a:ea typeface="+mn-ea"/>
                <a:cs typeface="Calibri Light" panose="020F0302020204030204" pitchFamily="34" charset="0"/>
              </a:rPr>
              <a:t>Fifth level</a:t>
            </a:r>
          </a:p>
        </p:txBody>
      </p:sp>
    </p:spTree>
    <p:extLst>
      <p:ext uri="{BB962C8B-B14F-4D97-AF65-F5344CB8AC3E}">
        <p14:creationId xmlns:p14="http://schemas.microsoft.com/office/powerpoint/2010/main" val="893140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dy: Image/photo">
    <p:spTree>
      <p:nvGrpSpPr>
        <p:cNvPr id="1" name=""/>
        <p:cNvGrpSpPr/>
        <p:nvPr/>
      </p:nvGrpSpPr>
      <p:grpSpPr>
        <a:xfrm>
          <a:off x="0" y="0"/>
          <a:ext cx="0" cy="0"/>
          <a:chOff x="0" y="0"/>
          <a:chExt cx="0" cy="0"/>
        </a:xfrm>
      </p:grpSpPr>
      <p:sp>
        <p:nvSpPr>
          <p:cNvPr id="5" name="Picture Placeholder 4"/>
          <p:cNvSpPr>
            <a:spLocks noGrp="1"/>
          </p:cNvSpPr>
          <p:nvPr>
            <p:ph type="pic" sz="quarter" idx="23"/>
          </p:nvPr>
        </p:nvSpPr>
        <p:spPr>
          <a:xfrm>
            <a:off x="6367053" y="722785"/>
            <a:ext cx="5215348" cy="5215348"/>
          </a:xfrm>
          <a:prstGeom prst="rect">
            <a:avLst/>
          </a:prstGeom>
        </p:spPr>
        <p:txBody>
          <a:bodyPr/>
          <a:lstStyle>
            <a:lvl1pPr marL="0" indent="0" algn="ctr">
              <a:buNone/>
              <a:defRPr>
                <a:solidFill>
                  <a:srgbClr val="7C878E"/>
                </a:solidFill>
              </a:defRPr>
            </a:lvl1pPr>
          </a:lstStyle>
          <a:p>
            <a:endParaRPr lang="en-US" dirty="0"/>
          </a:p>
          <a:p>
            <a:endParaRPr lang="en-US" dirty="0"/>
          </a:p>
          <a:p>
            <a:endParaRPr lang="en-US" dirty="0"/>
          </a:p>
          <a:p>
            <a:r>
              <a:rPr lang="en-US" dirty="0"/>
              <a:t>Click icon to add picture</a:t>
            </a:r>
          </a:p>
        </p:txBody>
      </p:sp>
      <p:sp>
        <p:nvSpPr>
          <p:cNvPr id="3" name="Slide Number Placeholder 2"/>
          <p:cNvSpPr>
            <a:spLocks noGrp="1"/>
          </p:cNvSpPr>
          <p:nvPr>
            <p:ph type="sldNum" sz="quarter" idx="10"/>
          </p:nvPr>
        </p:nvSpPr>
        <p:spPr>
          <a:xfrm>
            <a:off x="2082801" y="6293563"/>
            <a:ext cx="1340097" cy="318036"/>
          </a:xfrm>
          <a:prstGeom prst="rect">
            <a:avLst/>
          </a:prstGeom>
        </p:spPr>
        <p:txBody>
          <a:bodyPr/>
          <a:lstStyle/>
          <a:p>
            <a:r>
              <a:rPr lang="en-US" dirty="0"/>
              <a:t>|    page </a:t>
            </a:r>
            <a:fld id="{B3DE90FA-8B37-E54B-A398-2EB3CD9D890B}" type="slidenum">
              <a:rPr lang="en-US" smtClean="0"/>
              <a:pPr/>
              <a:t>‹#›</a:t>
            </a:fld>
            <a:endParaRPr lang="en-US" dirty="0"/>
          </a:p>
        </p:txBody>
      </p:sp>
      <p:sp>
        <p:nvSpPr>
          <p:cNvPr id="6" name="Title 1">
            <a:extLst>
              <a:ext uri="{FF2B5EF4-FFF2-40B4-BE49-F238E27FC236}">
                <a16:creationId xmlns:a16="http://schemas.microsoft.com/office/drawing/2014/main" id="{B59D994B-A56C-C84F-B8B9-26F0A1DC1752}"/>
              </a:ext>
            </a:extLst>
          </p:cNvPr>
          <p:cNvSpPr>
            <a:spLocks noGrp="1"/>
          </p:cNvSpPr>
          <p:nvPr>
            <p:ph type="title" hasCustomPrompt="1"/>
          </p:nvPr>
        </p:nvSpPr>
        <p:spPr>
          <a:xfrm>
            <a:off x="617854" y="854425"/>
            <a:ext cx="5565863" cy="1146048"/>
          </a:xfrm>
          <a:prstGeom prst="rect">
            <a:avLst/>
          </a:prstGeom>
        </p:spPr>
        <p:txBody>
          <a:bodyPr anchor="b" anchorCtr="0">
            <a:noAutofit/>
          </a:bodyPr>
          <a:lstStyle>
            <a:lvl1pPr>
              <a:lnSpc>
                <a:spcPts val="4933"/>
              </a:lnSpc>
              <a:defRPr sz="5333">
                <a:solidFill>
                  <a:schemeClr val="tx1"/>
                </a:solidFill>
              </a:defRPr>
            </a:lvl1pPr>
          </a:lstStyle>
          <a:p>
            <a:r>
              <a:rPr lang="en-US" dirty="0"/>
              <a:t>Click to add title</a:t>
            </a:r>
          </a:p>
        </p:txBody>
      </p:sp>
      <p:sp>
        <p:nvSpPr>
          <p:cNvPr id="8" name="Text Placeholder 3">
            <a:extLst>
              <a:ext uri="{FF2B5EF4-FFF2-40B4-BE49-F238E27FC236}">
                <a16:creationId xmlns:a16="http://schemas.microsoft.com/office/drawing/2014/main" id="{4D1461AF-64A9-1A42-BA50-020610EA7B2A}"/>
              </a:ext>
            </a:extLst>
          </p:cNvPr>
          <p:cNvSpPr>
            <a:spLocks noGrp="1"/>
          </p:cNvSpPr>
          <p:nvPr>
            <p:ph type="body" sz="quarter" idx="18" hasCustomPrompt="1"/>
          </p:nvPr>
        </p:nvSpPr>
        <p:spPr>
          <a:xfrm>
            <a:off x="617854" y="1885952"/>
            <a:ext cx="5565863" cy="597408"/>
          </a:xfrm>
          <a:prstGeom prst="rect">
            <a:avLst/>
          </a:prstGeom>
        </p:spPr>
        <p:txBody>
          <a:bodyPr anchor="b">
            <a:noAutofit/>
          </a:bodyPr>
          <a:lstStyle>
            <a:lvl1pPr marL="0" indent="0">
              <a:lnSpc>
                <a:spcPts val="2667"/>
              </a:lnSpc>
              <a:spcBef>
                <a:spcPts val="0"/>
              </a:spcBef>
              <a:spcAft>
                <a:spcPts val="0"/>
              </a:spcAft>
              <a:buClr>
                <a:srgbClr val="FF8200"/>
              </a:buClr>
              <a:buSzPct val="120000"/>
              <a:buFont typeface="Arial"/>
              <a:buNone/>
              <a:defRPr lang="en-US" sz="3200" b="0" i="0" kern="1200" spc="0" dirty="0" err="1" smtClean="0">
                <a:solidFill>
                  <a:srgbClr val="A39382"/>
                </a:solidFill>
                <a:latin typeface="+mn-lt"/>
                <a:ea typeface="+mn-ea"/>
                <a:cs typeface="Calibri Light"/>
              </a:defRPr>
            </a:lvl1pPr>
            <a:lvl2pPr marL="990575" indent="-380990">
              <a:buFont typeface="Arial"/>
              <a:buChar char="•"/>
              <a:defRPr lang="en-US" sz="1867" b="0" i="0" kern="1200" spc="0" dirty="0" smtClean="0">
                <a:solidFill>
                  <a:schemeClr val="tx1">
                    <a:lumMod val="85000"/>
                    <a:lumOff val="15000"/>
                  </a:schemeClr>
                </a:solidFill>
                <a:latin typeface="Calibri Light"/>
                <a:ea typeface="+mn-ea"/>
                <a:cs typeface="Calibri Light"/>
              </a:defRPr>
            </a:lvl2pPr>
            <a:lvl3pPr>
              <a:defRPr lang="en-US" sz="1867" b="0" i="0" kern="1200" spc="0" dirty="0" smtClean="0">
                <a:solidFill>
                  <a:schemeClr val="tx1">
                    <a:lumMod val="85000"/>
                    <a:lumOff val="15000"/>
                  </a:schemeClr>
                </a:solidFill>
                <a:latin typeface="Calibri Light"/>
                <a:ea typeface="+mn-ea"/>
                <a:cs typeface="Calibri Light"/>
              </a:defRPr>
            </a:lvl3pPr>
            <a:lvl4pPr>
              <a:defRPr lang="en-US" sz="1867" b="0" i="0" kern="1200" spc="0" dirty="0" smtClean="0">
                <a:solidFill>
                  <a:schemeClr val="tx1">
                    <a:lumMod val="85000"/>
                    <a:lumOff val="15000"/>
                  </a:schemeClr>
                </a:solidFill>
                <a:latin typeface="Calibri Light"/>
                <a:ea typeface="+mn-ea"/>
                <a:cs typeface="Calibri Light"/>
              </a:defRPr>
            </a:lvl4pPr>
            <a:lvl5pPr>
              <a:defRPr lang="en-US" sz="1867" b="0" i="0" kern="1200" spc="0" dirty="0">
                <a:solidFill>
                  <a:schemeClr val="tx1">
                    <a:lumMod val="85000"/>
                    <a:lumOff val="15000"/>
                  </a:schemeClr>
                </a:solidFill>
                <a:latin typeface="Calibri Light"/>
                <a:ea typeface="+mn-ea"/>
                <a:cs typeface="Calibri Light"/>
              </a:defRPr>
            </a:lvl5pPr>
          </a:lstStyle>
          <a:p>
            <a:pPr lvl="0"/>
            <a:r>
              <a:rPr lang="en-US" dirty="0"/>
              <a:t>Click to add subtitle</a:t>
            </a:r>
          </a:p>
        </p:txBody>
      </p:sp>
      <p:sp>
        <p:nvSpPr>
          <p:cNvPr id="7" name="Text Placeholder 9">
            <a:extLst>
              <a:ext uri="{FF2B5EF4-FFF2-40B4-BE49-F238E27FC236}">
                <a16:creationId xmlns:a16="http://schemas.microsoft.com/office/drawing/2014/main" id="{5E0F21A2-2FA7-1348-B0E2-AC8C672841FF}"/>
              </a:ext>
            </a:extLst>
          </p:cNvPr>
          <p:cNvSpPr>
            <a:spLocks noGrp="1"/>
          </p:cNvSpPr>
          <p:nvPr>
            <p:ph type="body" sz="quarter" idx="17"/>
          </p:nvPr>
        </p:nvSpPr>
        <p:spPr>
          <a:xfrm>
            <a:off x="612436" y="2503380"/>
            <a:ext cx="5571280" cy="3556001"/>
          </a:xfrm>
          <a:prstGeom prst="rect">
            <a:avLst/>
          </a:prstGeom>
        </p:spPr>
        <p:txBody>
          <a:bodyPr/>
          <a:lstStyle>
            <a:lvl1pPr marL="232828" marR="0" indent="-232828"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lang="en-US" sz="1867" b="0" i="0" kern="1200" spc="0">
                <a:solidFill>
                  <a:schemeClr val="tx2"/>
                </a:solidFill>
                <a:latin typeface="Calibri Light"/>
                <a:ea typeface="+mn-ea"/>
                <a:cs typeface="Calibri Light"/>
              </a:defRPr>
            </a:lvl1pPr>
            <a:lvl2pPr marL="842412" marR="0" indent="-232828"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lvl2pPr>
            <a:lvl3pPr marL="1449881" marR="0" indent="-230712"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lvl3pPr>
            <a:lvl4pPr marL="2059466" marR="0" indent="-230712"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lvl4pPr>
            <a:lvl5pPr marL="2666933" marR="0" indent="-228594"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lvl5pPr>
          </a:lstStyle>
          <a:p>
            <a:pPr marL="232828" marR="0" lvl="0" indent="-232828"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145D7D"/>
                </a:solidFill>
                <a:effectLst/>
                <a:uLnTx/>
                <a:uFillTx/>
                <a:latin typeface="Calibri Light" panose="020F0302020204030204" pitchFamily="34" charset="0"/>
                <a:ea typeface="+mn-ea"/>
                <a:cs typeface="Calibri Light" panose="020F0302020204030204" pitchFamily="34" charset="0"/>
              </a:rPr>
              <a:t>Click to edit Master text styles</a:t>
            </a:r>
          </a:p>
          <a:p>
            <a:pPr marL="842412" marR="0" lvl="1" indent="-232828"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145D7D"/>
                </a:solidFill>
                <a:effectLst/>
                <a:uLnTx/>
                <a:uFillTx/>
                <a:latin typeface="Calibri Light" panose="020F0302020204030204" pitchFamily="34" charset="0"/>
                <a:ea typeface="+mn-ea"/>
                <a:cs typeface="Calibri Light" panose="020F0302020204030204" pitchFamily="34" charset="0"/>
              </a:rPr>
              <a:t>Second level</a:t>
            </a:r>
          </a:p>
          <a:p>
            <a:pPr marL="1449881" marR="0" lvl="2" indent="-230712"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145D7D"/>
                </a:solidFill>
                <a:effectLst/>
                <a:uLnTx/>
                <a:uFillTx/>
                <a:latin typeface="Calibri Light" panose="020F0302020204030204" pitchFamily="34" charset="0"/>
                <a:ea typeface="+mn-ea"/>
                <a:cs typeface="Calibri Light" panose="020F0302020204030204" pitchFamily="34" charset="0"/>
              </a:rPr>
              <a:t>Third level</a:t>
            </a:r>
          </a:p>
          <a:p>
            <a:pPr marL="2059466" marR="0" lvl="3" indent="-230712"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145D7D"/>
                </a:solidFill>
                <a:effectLst/>
                <a:uLnTx/>
                <a:uFillTx/>
                <a:latin typeface="Calibri Light" panose="020F0302020204030204" pitchFamily="34" charset="0"/>
                <a:ea typeface="+mn-ea"/>
                <a:cs typeface="Calibri Light" panose="020F0302020204030204" pitchFamily="34" charset="0"/>
              </a:rPr>
              <a:t>Fourth level</a:t>
            </a:r>
          </a:p>
          <a:p>
            <a:pPr marL="2666933" marR="0" lvl="4" indent="-228594"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145D7D"/>
                </a:solidFill>
                <a:effectLst/>
                <a:uLnTx/>
                <a:uFillTx/>
                <a:latin typeface="Calibri Light" panose="020F0302020204030204" pitchFamily="34" charset="0"/>
                <a:ea typeface="+mn-ea"/>
                <a:cs typeface="Calibri Light" panose="020F0302020204030204" pitchFamily="34" charset="0"/>
              </a:rPr>
              <a:t>Fifth level</a:t>
            </a:r>
          </a:p>
        </p:txBody>
      </p:sp>
    </p:spTree>
    <p:extLst>
      <p:ext uri="{BB962C8B-B14F-4D97-AF65-F5344CB8AC3E}">
        <p14:creationId xmlns:p14="http://schemas.microsoft.com/office/powerpoint/2010/main" val="2593527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Pag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609601" y="599348"/>
            <a:ext cx="8242407" cy="1778000"/>
          </a:xfrm>
          <a:prstGeom prst="rect">
            <a:avLst/>
          </a:prstGeom>
        </p:spPr>
        <p:txBody>
          <a:bodyPr vert="horz" lIns="91440" tIns="45720" rIns="91440" bIns="45720" rtlCol="0" anchor="b">
            <a:noAutofit/>
          </a:bodyPr>
          <a:lstStyle>
            <a:lvl1pPr>
              <a:lnSpc>
                <a:spcPts val="5333"/>
              </a:lnSpc>
              <a:defRPr sz="5333"/>
            </a:lvl1pPr>
          </a:lstStyle>
          <a:p>
            <a:r>
              <a:rPr lang="en-US" dirty="0"/>
              <a:t>Click to add title</a:t>
            </a:r>
          </a:p>
        </p:txBody>
      </p:sp>
      <p:sp>
        <p:nvSpPr>
          <p:cNvPr id="5" name="Text Placeholder 2">
            <a:extLst>
              <a:ext uri="{FF2B5EF4-FFF2-40B4-BE49-F238E27FC236}">
                <a16:creationId xmlns:a16="http://schemas.microsoft.com/office/drawing/2014/main" id="{B7EFA12B-541A-0A4B-BC14-2F4B7E464602}"/>
              </a:ext>
            </a:extLst>
          </p:cNvPr>
          <p:cNvSpPr>
            <a:spLocks noGrp="1"/>
          </p:cNvSpPr>
          <p:nvPr>
            <p:ph idx="10" hasCustomPrompt="1"/>
          </p:nvPr>
        </p:nvSpPr>
        <p:spPr>
          <a:xfrm>
            <a:off x="609599" y="2543857"/>
            <a:ext cx="10968567" cy="664435"/>
          </a:xfrm>
          <a:prstGeom prst="rect">
            <a:avLst/>
          </a:prstGeom>
        </p:spPr>
        <p:txBody>
          <a:bodyPr vert="horz" lIns="91440" tIns="45720" rIns="91440" bIns="45720" rtlCol="0">
            <a:noAutofit/>
          </a:bodyPr>
          <a:lstStyle>
            <a:lvl1pPr marL="0" indent="0">
              <a:lnSpc>
                <a:spcPts val="3467"/>
              </a:lnSpc>
              <a:spcBef>
                <a:spcPts val="0"/>
              </a:spcBef>
              <a:buFontTx/>
              <a:buNone/>
              <a:defRPr sz="3200">
                <a:solidFill>
                  <a:srgbClr val="2BCCD4"/>
                </a:solidFill>
                <a:latin typeface="Calibri"/>
                <a:cs typeface="Calibri"/>
              </a:defRPr>
            </a:lvl1pPr>
          </a:lstStyle>
          <a:p>
            <a:pPr lvl="0"/>
            <a:r>
              <a:rPr lang="en-US" dirty="0"/>
              <a:t>Click to add subtitle</a:t>
            </a:r>
          </a:p>
        </p:txBody>
      </p:sp>
      <p:sp>
        <p:nvSpPr>
          <p:cNvPr id="6" name="Content Placeholder 2">
            <a:extLst>
              <a:ext uri="{FF2B5EF4-FFF2-40B4-BE49-F238E27FC236}">
                <a16:creationId xmlns:a16="http://schemas.microsoft.com/office/drawing/2014/main" id="{AC0C9CAB-E910-7F41-8656-EC9E9F3C9969}"/>
              </a:ext>
            </a:extLst>
          </p:cNvPr>
          <p:cNvSpPr>
            <a:spLocks noGrp="1"/>
          </p:cNvSpPr>
          <p:nvPr>
            <p:ph sz="quarter" idx="11"/>
          </p:nvPr>
        </p:nvSpPr>
        <p:spPr>
          <a:xfrm>
            <a:off x="609601" y="3287184"/>
            <a:ext cx="10968567" cy="2015067"/>
          </a:xfrm>
          <a:prstGeom prst="rect">
            <a:avLst/>
          </a:prstGeom>
        </p:spPr>
        <p:txBody>
          <a:bodyPr/>
          <a:lstStyle>
            <a:lvl1pPr>
              <a:defRPr/>
            </a:lvl1pPr>
            <a:lvl2pPr>
              <a:defRPr/>
            </a:lvl2pPr>
            <a:lvl3pPr>
              <a:defRPr/>
            </a:lvl3pPr>
            <a:lvl4pPr>
              <a:defRPr b="0" i="0">
                <a:latin typeface="Calibri Light" panose="020F0302020204030204" pitchFamily="34" charset="0"/>
                <a:cs typeface="Calibri Light" panose="020F0302020204030204" pitchFamily="34" charset="0"/>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Media Placeholder 2">
            <a:extLst>
              <a:ext uri="{FF2B5EF4-FFF2-40B4-BE49-F238E27FC236}">
                <a16:creationId xmlns:a16="http://schemas.microsoft.com/office/drawing/2014/main" id="{BC1C4619-89F0-8846-91D7-E9B32A41BA20}"/>
              </a:ext>
            </a:extLst>
          </p:cNvPr>
          <p:cNvSpPr>
            <a:spLocks noGrp="1"/>
          </p:cNvSpPr>
          <p:nvPr>
            <p:ph type="media" sz="quarter" idx="12" hasCustomPrompt="1"/>
          </p:nvPr>
        </p:nvSpPr>
        <p:spPr>
          <a:xfrm>
            <a:off x="9044014" y="132646"/>
            <a:ext cx="3039529" cy="1692929"/>
          </a:xfrm>
          <a:prstGeom prst="rect">
            <a:avLst/>
          </a:prstGeom>
        </p:spPr>
        <p:txBody>
          <a:bodyPr anchor="ctr"/>
          <a:lstStyle>
            <a:lvl1pPr marL="0" indent="0" algn="ctr">
              <a:lnSpc>
                <a:spcPct val="100000"/>
              </a:lnSpc>
              <a:buNone/>
              <a:defRPr sz="2667">
                <a:solidFill>
                  <a:schemeClr val="bg1">
                    <a:lumMod val="85000"/>
                  </a:schemeClr>
                </a:solidFill>
              </a:defRPr>
            </a:lvl1pPr>
          </a:lstStyle>
          <a:p>
            <a:r>
              <a:rPr lang="en-US" dirty="0"/>
              <a:t>(Please keep clear for P.I.P. video placement)</a:t>
            </a:r>
          </a:p>
        </p:txBody>
      </p:sp>
    </p:spTree>
    <p:extLst>
      <p:ext uri="{BB962C8B-B14F-4D97-AF65-F5344CB8AC3E}">
        <p14:creationId xmlns:p14="http://schemas.microsoft.com/office/powerpoint/2010/main" val="2213430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ody: One column with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2540001" y="6293563"/>
            <a:ext cx="1340097" cy="318036"/>
          </a:xfrm>
          <a:prstGeom prst="rect">
            <a:avLst/>
          </a:prstGeom>
        </p:spPr>
        <p:txBody>
          <a:bodyPr/>
          <a:lstStyle/>
          <a:p>
            <a:r>
              <a:rPr lang="en-US"/>
              <a:t>|    page </a:t>
            </a:r>
            <a:fld id="{B3DE90FA-8B37-E54B-A398-2EB3CD9D890B}" type="slidenum">
              <a:rPr lang="en-US" smtClean="0"/>
              <a:pPr/>
              <a:t>‹#›</a:t>
            </a:fld>
            <a:endParaRPr lang="en-US" dirty="0"/>
          </a:p>
        </p:txBody>
      </p:sp>
      <p:sp>
        <p:nvSpPr>
          <p:cNvPr id="11" name="Text Placeholder 3"/>
          <p:cNvSpPr>
            <a:spLocks noGrp="1"/>
          </p:cNvSpPr>
          <p:nvPr>
            <p:ph type="body" sz="quarter" idx="17" hasCustomPrompt="1"/>
          </p:nvPr>
        </p:nvSpPr>
        <p:spPr>
          <a:xfrm>
            <a:off x="614814" y="1929909"/>
            <a:ext cx="10958436" cy="487680"/>
          </a:xfrm>
          <a:prstGeom prst="rect">
            <a:avLst/>
          </a:prstGeom>
        </p:spPr>
        <p:txBody>
          <a:bodyPr>
            <a:noAutofit/>
          </a:bodyPr>
          <a:lstStyle>
            <a:lvl1pPr marL="0" indent="0">
              <a:lnSpc>
                <a:spcPts val="3467"/>
              </a:lnSpc>
              <a:spcBef>
                <a:spcPts val="0"/>
              </a:spcBef>
              <a:spcAft>
                <a:spcPts val="0"/>
              </a:spcAft>
              <a:buClr>
                <a:srgbClr val="FF8200"/>
              </a:buClr>
              <a:buSzPct val="120000"/>
              <a:buFont typeface="Arial"/>
              <a:buNone/>
              <a:defRPr lang="en-US" sz="3200" b="0" i="0" kern="1200" spc="0" dirty="0" err="1" smtClean="0">
                <a:solidFill>
                  <a:srgbClr val="2BCCD4"/>
                </a:solidFill>
                <a:latin typeface="+mn-lt"/>
                <a:ea typeface="+mn-ea"/>
                <a:cs typeface="Calibri Light"/>
              </a:defRPr>
            </a:lvl1pPr>
            <a:lvl2pPr marL="990575" indent="-380990">
              <a:buFont typeface="Arial"/>
              <a:buChar char="•"/>
              <a:defRPr lang="en-US" sz="1867" b="0" i="0" kern="1200" spc="0" dirty="0" smtClean="0">
                <a:solidFill>
                  <a:schemeClr val="tx1">
                    <a:lumMod val="85000"/>
                    <a:lumOff val="15000"/>
                  </a:schemeClr>
                </a:solidFill>
                <a:latin typeface="Calibri Light"/>
                <a:ea typeface="+mn-ea"/>
                <a:cs typeface="Calibri Light"/>
              </a:defRPr>
            </a:lvl2pPr>
            <a:lvl3pPr>
              <a:defRPr lang="en-US" sz="1867" b="0" i="0" kern="1200" spc="0" dirty="0" smtClean="0">
                <a:solidFill>
                  <a:schemeClr val="tx1">
                    <a:lumMod val="85000"/>
                    <a:lumOff val="15000"/>
                  </a:schemeClr>
                </a:solidFill>
                <a:latin typeface="Calibri Light"/>
                <a:ea typeface="+mn-ea"/>
                <a:cs typeface="Calibri Light"/>
              </a:defRPr>
            </a:lvl3pPr>
            <a:lvl4pPr>
              <a:defRPr lang="en-US" sz="1867" b="0" i="0" kern="1200" spc="0" dirty="0" smtClean="0">
                <a:solidFill>
                  <a:schemeClr val="tx1">
                    <a:lumMod val="85000"/>
                    <a:lumOff val="15000"/>
                  </a:schemeClr>
                </a:solidFill>
                <a:latin typeface="Calibri Light"/>
                <a:ea typeface="+mn-ea"/>
                <a:cs typeface="Calibri Light"/>
              </a:defRPr>
            </a:lvl4pPr>
            <a:lvl5pPr>
              <a:defRPr lang="en-US" sz="1867" b="0" i="0" kern="1200" spc="0" dirty="0">
                <a:solidFill>
                  <a:schemeClr val="tx1">
                    <a:lumMod val="85000"/>
                    <a:lumOff val="15000"/>
                  </a:schemeClr>
                </a:solidFill>
                <a:latin typeface="Calibri Light"/>
                <a:ea typeface="+mn-ea"/>
                <a:cs typeface="Calibri Light"/>
              </a:defRPr>
            </a:lvl5pPr>
          </a:lstStyle>
          <a:p>
            <a:pPr lvl="0"/>
            <a:r>
              <a:rPr lang="en-US" dirty="0"/>
              <a:t>Click to add subtitle</a:t>
            </a:r>
          </a:p>
        </p:txBody>
      </p:sp>
      <p:sp>
        <p:nvSpPr>
          <p:cNvPr id="8" name="Title 1">
            <a:extLst>
              <a:ext uri="{FF2B5EF4-FFF2-40B4-BE49-F238E27FC236}">
                <a16:creationId xmlns:a16="http://schemas.microsoft.com/office/drawing/2014/main" id="{982C03AC-8ED4-A846-851B-02545D41B0C5}"/>
              </a:ext>
            </a:extLst>
          </p:cNvPr>
          <p:cNvSpPr>
            <a:spLocks noGrp="1"/>
          </p:cNvSpPr>
          <p:nvPr>
            <p:ph type="title" hasCustomPrompt="1"/>
          </p:nvPr>
        </p:nvSpPr>
        <p:spPr>
          <a:xfrm>
            <a:off x="615243" y="403477"/>
            <a:ext cx="8261235" cy="1586940"/>
          </a:xfrm>
          <a:prstGeom prst="rect">
            <a:avLst/>
          </a:prstGeom>
        </p:spPr>
        <p:txBody>
          <a:bodyPr anchor="b" anchorCtr="0">
            <a:noAutofit/>
          </a:bodyPr>
          <a:lstStyle>
            <a:lvl1pPr>
              <a:lnSpc>
                <a:spcPts val="5333"/>
              </a:lnSpc>
              <a:defRPr sz="5333">
                <a:solidFill>
                  <a:srgbClr val="285C4C"/>
                </a:solidFill>
              </a:defRPr>
            </a:lvl1pPr>
          </a:lstStyle>
          <a:p>
            <a:r>
              <a:rPr lang="en-US" dirty="0"/>
              <a:t>Click to add title</a:t>
            </a:r>
          </a:p>
        </p:txBody>
      </p:sp>
      <p:sp>
        <p:nvSpPr>
          <p:cNvPr id="9" name="Text Placeholder 2">
            <a:extLst>
              <a:ext uri="{FF2B5EF4-FFF2-40B4-BE49-F238E27FC236}">
                <a16:creationId xmlns:a16="http://schemas.microsoft.com/office/drawing/2014/main" id="{7B477E31-379D-2647-A3CF-47D446081F53}"/>
              </a:ext>
            </a:extLst>
          </p:cNvPr>
          <p:cNvSpPr>
            <a:spLocks noGrp="1"/>
          </p:cNvSpPr>
          <p:nvPr>
            <p:ph idx="12"/>
          </p:nvPr>
        </p:nvSpPr>
        <p:spPr>
          <a:xfrm>
            <a:off x="614814" y="2583347"/>
            <a:ext cx="10958436" cy="3300619"/>
          </a:xfrm>
          <a:prstGeom prst="rect">
            <a:avLst/>
          </a:prstGeom>
        </p:spPr>
        <p:txBody>
          <a:bodyPr vert="horz" lIns="91440" tIns="45720" rIns="91440" bIns="45720" rtlCol="0">
            <a:noAutofit/>
          </a:bodyPr>
          <a:lstStyle>
            <a:lvl1pPr marL="232828" indent="-232828">
              <a:spcBef>
                <a:spcPts val="667"/>
              </a:spcBef>
              <a:buFont typeface="Arial" panose="020B0604020202020204" pitchFamily="34" charset="0"/>
              <a:buChar char="•"/>
              <a:tabLst/>
              <a:defRPr sz="1867" b="0" i="0">
                <a:solidFill>
                  <a:srgbClr val="4B4F54"/>
                </a:solidFill>
                <a:latin typeface="Calibri Light" panose="020F0302020204030204" pitchFamily="34" charset="0"/>
                <a:cs typeface="Calibri Light" panose="020F0302020204030204" pitchFamily="34" charset="0"/>
              </a:defRPr>
            </a:lvl1pPr>
            <a:lvl2pPr>
              <a:spcBef>
                <a:spcPts val="667"/>
              </a:spcBef>
              <a:defRPr sz="1867" b="0" i="0">
                <a:solidFill>
                  <a:srgbClr val="4B4F54"/>
                </a:solidFill>
                <a:latin typeface="Calibri Light" panose="020F0302020204030204" pitchFamily="34" charset="0"/>
                <a:cs typeface="Calibri Light" panose="020F0302020204030204" pitchFamily="34" charset="0"/>
              </a:defRPr>
            </a:lvl2pPr>
            <a:lvl3pPr>
              <a:spcBef>
                <a:spcPts val="667"/>
              </a:spcBef>
              <a:defRPr sz="1867" b="0" i="0">
                <a:solidFill>
                  <a:srgbClr val="4B4F54"/>
                </a:solidFill>
                <a:latin typeface="Calibri Light" panose="020F0302020204030204" pitchFamily="34" charset="0"/>
                <a:cs typeface="Calibri Light" panose="020F0302020204030204" pitchFamily="34" charset="0"/>
              </a:defRPr>
            </a:lvl3pPr>
            <a:lvl4pPr>
              <a:spcBef>
                <a:spcPts val="667"/>
              </a:spcBef>
              <a:defRPr sz="1867" b="0" i="0">
                <a:solidFill>
                  <a:srgbClr val="4B4F54"/>
                </a:solidFill>
                <a:latin typeface="Calibri Light" panose="020F0302020204030204" pitchFamily="34" charset="0"/>
                <a:cs typeface="Calibri Light" panose="020F0302020204030204" pitchFamily="34" charset="0"/>
              </a:defRPr>
            </a:lvl4pPr>
            <a:lvl5pPr>
              <a:spcBef>
                <a:spcPts val="667"/>
              </a:spcBef>
              <a:defRPr sz="1867" b="0" i="0">
                <a:solidFill>
                  <a:srgbClr val="4B4F54"/>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Media Placeholder 2">
            <a:extLst>
              <a:ext uri="{FF2B5EF4-FFF2-40B4-BE49-F238E27FC236}">
                <a16:creationId xmlns:a16="http://schemas.microsoft.com/office/drawing/2014/main" id="{31590D0C-7E85-7148-A94A-9C654B3D55F8}"/>
              </a:ext>
            </a:extLst>
          </p:cNvPr>
          <p:cNvSpPr>
            <a:spLocks noGrp="1"/>
          </p:cNvSpPr>
          <p:nvPr>
            <p:ph type="media" sz="quarter" idx="11" hasCustomPrompt="1"/>
          </p:nvPr>
        </p:nvSpPr>
        <p:spPr>
          <a:xfrm>
            <a:off x="9044014" y="132646"/>
            <a:ext cx="3039529" cy="1692929"/>
          </a:xfrm>
          <a:prstGeom prst="rect">
            <a:avLst/>
          </a:prstGeom>
        </p:spPr>
        <p:txBody>
          <a:bodyPr anchor="ctr"/>
          <a:lstStyle>
            <a:lvl1pPr marL="0" indent="0" algn="ctr">
              <a:lnSpc>
                <a:spcPct val="100000"/>
              </a:lnSpc>
              <a:buNone/>
              <a:defRPr sz="2667">
                <a:solidFill>
                  <a:schemeClr val="bg1">
                    <a:lumMod val="85000"/>
                  </a:schemeClr>
                </a:solidFill>
              </a:defRPr>
            </a:lvl1pPr>
          </a:lstStyle>
          <a:p>
            <a:r>
              <a:rPr lang="en-US" dirty="0"/>
              <a:t>(Please keep clear for P.I.P. video placement)</a:t>
            </a:r>
          </a:p>
        </p:txBody>
      </p:sp>
    </p:spTree>
    <p:extLst>
      <p:ext uri="{BB962C8B-B14F-4D97-AF65-F5344CB8AC3E}">
        <p14:creationId xmlns:p14="http://schemas.microsoft.com/office/powerpoint/2010/main" val="29917937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dy: Image/photo">
    <p:spTree>
      <p:nvGrpSpPr>
        <p:cNvPr id="1" name=""/>
        <p:cNvGrpSpPr/>
        <p:nvPr/>
      </p:nvGrpSpPr>
      <p:grpSpPr>
        <a:xfrm>
          <a:off x="0" y="0"/>
          <a:ext cx="0" cy="0"/>
          <a:chOff x="0" y="0"/>
          <a:chExt cx="0" cy="0"/>
        </a:xfrm>
      </p:grpSpPr>
      <p:sp>
        <p:nvSpPr>
          <p:cNvPr id="5" name="Picture Placeholder 4"/>
          <p:cNvSpPr>
            <a:spLocks noGrp="1"/>
          </p:cNvSpPr>
          <p:nvPr>
            <p:ph type="pic" sz="quarter" idx="23"/>
          </p:nvPr>
        </p:nvSpPr>
        <p:spPr>
          <a:xfrm>
            <a:off x="6367053" y="722785"/>
            <a:ext cx="5215348" cy="5215348"/>
          </a:xfrm>
          <a:prstGeom prst="rect">
            <a:avLst/>
          </a:prstGeom>
        </p:spPr>
        <p:txBody>
          <a:bodyPr/>
          <a:lstStyle>
            <a:lvl1pPr marL="0" indent="0" algn="ctr">
              <a:buNone/>
              <a:defRPr sz="1867">
                <a:solidFill>
                  <a:srgbClr val="7C878E"/>
                </a:solidFill>
              </a:defRPr>
            </a:lvl1pPr>
          </a:lstStyle>
          <a:p>
            <a:endParaRPr lang="en-US" dirty="0"/>
          </a:p>
          <a:p>
            <a:endParaRPr lang="en-US" dirty="0"/>
          </a:p>
          <a:p>
            <a:endParaRPr lang="en-US" dirty="0"/>
          </a:p>
          <a:p>
            <a:r>
              <a:rPr lang="en-US" dirty="0"/>
              <a:t>Click icon to add picture</a:t>
            </a:r>
          </a:p>
        </p:txBody>
      </p:sp>
      <p:sp>
        <p:nvSpPr>
          <p:cNvPr id="3" name="Slide Number Placeholder 2"/>
          <p:cNvSpPr>
            <a:spLocks noGrp="1"/>
          </p:cNvSpPr>
          <p:nvPr>
            <p:ph type="sldNum" sz="quarter" idx="10"/>
          </p:nvPr>
        </p:nvSpPr>
        <p:spPr>
          <a:xfrm>
            <a:off x="2540001" y="6293563"/>
            <a:ext cx="1340097" cy="318036"/>
          </a:xfrm>
          <a:prstGeom prst="rect">
            <a:avLst/>
          </a:prstGeom>
        </p:spPr>
        <p:txBody>
          <a:bodyPr/>
          <a:lstStyle/>
          <a:p>
            <a:r>
              <a:rPr lang="en-US" dirty="0"/>
              <a:t>|    page </a:t>
            </a:r>
            <a:fld id="{B3DE90FA-8B37-E54B-A398-2EB3CD9D890B}" type="slidenum">
              <a:rPr lang="en-US" smtClean="0"/>
              <a:pPr/>
              <a:t>‹#›</a:t>
            </a:fld>
            <a:endParaRPr lang="en-US" dirty="0"/>
          </a:p>
        </p:txBody>
      </p:sp>
      <p:sp>
        <p:nvSpPr>
          <p:cNvPr id="8" name="Text Placeholder 3">
            <a:extLst>
              <a:ext uri="{FF2B5EF4-FFF2-40B4-BE49-F238E27FC236}">
                <a16:creationId xmlns:a16="http://schemas.microsoft.com/office/drawing/2014/main" id="{5FF9ABDA-69A5-BC4D-A454-547E6069464B}"/>
              </a:ext>
            </a:extLst>
          </p:cNvPr>
          <p:cNvSpPr>
            <a:spLocks noGrp="1"/>
          </p:cNvSpPr>
          <p:nvPr>
            <p:ph type="body" sz="quarter" idx="18" hasCustomPrompt="1"/>
          </p:nvPr>
        </p:nvSpPr>
        <p:spPr>
          <a:xfrm>
            <a:off x="617853" y="1865907"/>
            <a:ext cx="5288267" cy="593351"/>
          </a:xfrm>
          <a:prstGeom prst="rect">
            <a:avLst/>
          </a:prstGeom>
        </p:spPr>
        <p:txBody>
          <a:bodyPr anchor="b">
            <a:noAutofit/>
          </a:bodyPr>
          <a:lstStyle>
            <a:lvl1pPr marL="0" indent="0">
              <a:lnSpc>
                <a:spcPts val="2667"/>
              </a:lnSpc>
              <a:spcBef>
                <a:spcPts val="0"/>
              </a:spcBef>
              <a:spcAft>
                <a:spcPts val="0"/>
              </a:spcAft>
              <a:buClr>
                <a:srgbClr val="FF8200"/>
              </a:buClr>
              <a:buSzPct val="120000"/>
              <a:buFont typeface="Arial"/>
              <a:buNone/>
              <a:defRPr lang="en-US" sz="3200" b="0" i="0" kern="1200" spc="0" dirty="0" err="1" smtClean="0">
                <a:solidFill>
                  <a:srgbClr val="2BCCD4"/>
                </a:solidFill>
                <a:latin typeface="+mn-lt"/>
                <a:ea typeface="+mn-ea"/>
                <a:cs typeface="Calibri Light"/>
              </a:defRPr>
            </a:lvl1pPr>
            <a:lvl2pPr marL="990575" indent="-380990">
              <a:buFont typeface="Arial"/>
              <a:buChar char="•"/>
              <a:defRPr lang="en-US" sz="1867" b="0" i="0" kern="1200" spc="0" dirty="0" smtClean="0">
                <a:solidFill>
                  <a:schemeClr val="tx1">
                    <a:lumMod val="85000"/>
                    <a:lumOff val="15000"/>
                  </a:schemeClr>
                </a:solidFill>
                <a:latin typeface="Calibri Light"/>
                <a:ea typeface="+mn-ea"/>
                <a:cs typeface="Calibri Light"/>
              </a:defRPr>
            </a:lvl2pPr>
            <a:lvl3pPr>
              <a:defRPr lang="en-US" sz="1867" b="0" i="0" kern="1200" spc="0" dirty="0" smtClean="0">
                <a:solidFill>
                  <a:schemeClr val="tx1">
                    <a:lumMod val="85000"/>
                    <a:lumOff val="15000"/>
                  </a:schemeClr>
                </a:solidFill>
                <a:latin typeface="Calibri Light"/>
                <a:ea typeface="+mn-ea"/>
                <a:cs typeface="Calibri Light"/>
              </a:defRPr>
            </a:lvl3pPr>
            <a:lvl4pPr>
              <a:defRPr lang="en-US" sz="1867" b="0" i="0" kern="1200" spc="0" dirty="0" smtClean="0">
                <a:solidFill>
                  <a:schemeClr val="tx1">
                    <a:lumMod val="85000"/>
                    <a:lumOff val="15000"/>
                  </a:schemeClr>
                </a:solidFill>
                <a:latin typeface="Calibri Light"/>
                <a:ea typeface="+mn-ea"/>
                <a:cs typeface="Calibri Light"/>
              </a:defRPr>
            </a:lvl4pPr>
            <a:lvl5pPr>
              <a:defRPr lang="en-US" sz="1867" b="0" i="0" kern="1200" spc="0" dirty="0">
                <a:solidFill>
                  <a:schemeClr val="tx1">
                    <a:lumMod val="85000"/>
                    <a:lumOff val="15000"/>
                  </a:schemeClr>
                </a:solidFill>
                <a:latin typeface="Calibri Light"/>
                <a:ea typeface="+mn-ea"/>
                <a:cs typeface="Calibri Light"/>
              </a:defRPr>
            </a:lvl5pPr>
          </a:lstStyle>
          <a:p>
            <a:pPr lvl="0"/>
            <a:r>
              <a:rPr lang="en-US" dirty="0"/>
              <a:t>Click to add subtitle</a:t>
            </a:r>
          </a:p>
        </p:txBody>
      </p:sp>
      <p:sp>
        <p:nvSpPr>
          <p:cNvPr id="11" name="Title 1">
            <a:extLst>
              <a:ext uri="{FF2B5EF4-FFF2-40B4-BE49-F238E27FC236}">
                <a16:creationId xmlns:a16="http://schemas.microsoft.com/office/drawing/2014/main" id="{F8C81D5E-4889-8E43-8002-9B3565846777}"/>
              </a:ext>
            </a:extLst>
          </p:cNvPr>
          <p:cNvSpPr>
            <a:spLocks noGrp="1"/>
          </p:cNvSpPr>
          <p:nvPr>
            <p:ph type="title" hasCustomPrompt="1"/>
          </p:nvPr>
        </p:nvSpPr>
        <p:spPr>
          <a:xfrm>
            <a:off x="617853" y="838520"/>
            <a:ext cx="5288267" cy="1143000"/>
          </a:xfrm>
        </p:spPr>
        <p:txBody>
          <a:bodyPr/>
          <a:lstStyle>
            <a:lvl1pPr>
              <a:defRPr>
                <a:solidFill>
                  <a:srgbClr val="265C4D"/>
                </a:solidFill>
              </a:defRPr>
            </a:lvl1pPr>
          </a:lstStyle>
          <a:p>
            <a:r>
              <a:rPr lang="en-US" dirty="0"/>
              <a:t>Click to add title</a:t>
            </a:r>
          </a:p>
        </p:txBody>
      </p:sp>
      <p:sp>
        <p:nvSpPr>
          <p:cNvPr id="15" name="Text Placeholder 9">
            <a:extLst>
              <a:ext uri="{FF2B5EF4-FFF2-40B4-BE49-F238E27FC236}">
                <a16:creationId xmlns:a16="http://schemas.microsoft.com/office/drawing/2014/main" id="{7D2E4A8D-694A-244C-8EFA-30E104201BD1}"/>
              </a:ext>
            </a:extLst>
          </p:cNvPr>
          <p:cNvSpPr>
            <a:spLocks noGrp="1"/>
          </p:cNvSpPr>
          <p:nvPr>
            <p:ph type="body" sz="quarter" idx="19"/>
          </p:nvPr>
        </p:nvSpPr>
        <p:spPr>
          <a:xfrm>
            <a:off x="617852" y="2459258"/>
            <a:ext cx="5288267" cy="3477716"/>
          </a:xfrm>
          <a:prstGeom prst="rect">
            <a:avLst/>
          </a:prstGeom>
        </p:spPr>
        <p:txBody>
          <a:bodyPr/>
          <a:lstStyle>
            <a:lvl1pPr marL="232828" marR="0" indent="-232828"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lang="en-US" sz="1867" b="0" i="0" kern="1200" spc="0">
                <a:solidFill>
                  <a:srgbClr val="4B4F54"/>
                </a:solidFill>
                <a:latin typeface="Calibri Light"/>
                <a:ea typeface="+mn-ea"/>
                <a:cs typeface="Calibri Light"/>
              </a:defRPr>
            </a:lvl1pPr>
            <a:lvl2pPr marL="842412" marR="0" indent="-232828"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solidFill>
                  <a:srgbClr val="4B4F54"/>
                </a:solidFill>
              </a:defRPr>
            </a:lvl2pPr>
            <a:lvl3pPr marL="1449881" marR="0" indent="-230712"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solidFill>
                  <a:srgbClr val="4B4F54"/>
                </a:solidFill>
              </a:defRPr>
            </a:lvl3pPr>
            <a:lvl4pPr marL="2059466" marR="0" indent="-230712"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solidFill>
                  <a:srgbClr val="4B4F54"/>
                </a:solidFill>
              </a:defRPr>
            </a:lvl4pPr>
            <a:lvl5pPr marL="2666933" marR="0" indent="-228594"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solidFill>
                  <a:srgbClr val="4B4F54"/>
                </a:solidFill>
              </a:defRPr>
            </a:lvl5pPr>
          </a:lstStyle>
          <a:p>
            <a:pPr marL="232828" marR="0" lvl="0" indent="-232828"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4B4F54"/>
                </a:solidFill>
                <a:effectLst/>
                <a:uLnTx/>
                <a:uFillTx/>
                <a:latin typeface="Calibri Light" panose="020F0302020204030204" pitchFamily="34" charset="0"/>
                <a:ea typeface="+mn-ea"/>
                <a:cs typeface="Calibri Light" panose="020F0302020204030204" pitchFamily="34" charset="0"/>
              </a:rPr>
              <a:t>Click to edit Master text styles</a:t>
            </a:r>
          </a:p>
          <a:p>
            <a:pPr marL="842412" marR="0" lvl="1" indent="-232828"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4B4F54"/>
                </a:solidFill>
                <a:effectLst/>
                <a:uLnTx/>
                <a:uFillTx/>
                <a:latin typeface="Calibri Light" panose="020F0302020204030204" pitchFamily="34" charset="0"/>
                <a:ea typeface="+mn-ea"/>
                <a:cs typeface="Calibri Light" panose="020F0302020204030204" pitchFamily="34" charset="0"/>
              </a:rPr>
              <a:t>Second level</a:t>
            </a:r>
          </a:p>
          <a:p>
            <a:pPr marL="1449881" marR="0" lvl="2" indent="-230712"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4B4F54"/>
                </a:solidFill>
                <a:effectLst/>
                <a:uLnTx/>
                <a:uFillTx/>
                <a:latin typeface="Calibri Light" panose="020F0302020204030204" pitchFamily="34" charset="0"/>
                <a:ea typeface="+mn-ea"/>
                <a:cs typeface="Calibri Light" panose="020F0302020204030204" pitchFamily="34" charset="0"/>
              </a:rPr>
              <a:t>Third level</a:t>
            </a:r>
          </a:p>
          <a:p>
            <a:pPr marL="2059466" marR="0" lvl="3" indent="-230712"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4B4F54"/>
                </a:solidFill>
                <a:effectLst/>
                <a:uLnTx/>
                <a:uFillTx/>
                <a:latin typeface="Calibri Light" panose="020F0302020204030204" pitchFamily="34" charset="0"/>
                <a:ea typeface="+mn-ea"/>
                <a:cs typeface="Calibri Light" panose="020F0302020204030204" pitchFamily="34" charset="0"/>
              </a:rPr>
              <a:t>Fourth level</a:t>
            </a:r>
          </a:p>
          <a:p>
            <a:pPr marL="2666933" marR="0" lvl="4" indent="-228594"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4B4F54"/>
                </a:solidFill>
                <a:effectLst/>
                <a:uLnTx/>
                <a:uFillTx/>
                <a:latin typeface="Calibri Light" panose="020F0302020204030204" pitchFamily="34" charset="0"/>
                <a:ea typeface="+mn-ea"/>
                <a:cs typeface="Calibri Light" panose="020F0302020204030204" pitchFamily="34" charset="0"/>
              </a:rPr>
              <a:t>Fifth level</a:t>
            </a:r>
          </a:p>
        </p:txBody>
      </p:sp>
    </p:spTree>
    <p:extLst>
      <p:ext uri="{BB962C8B-B14F-4D97-AF65-F5344CB8AC3E}">
        <p14:creationId xmlns:p14="http://schemas.microsoft.com/office/powerpoint/2010/main" val="2593527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EA8DC-7589-4528-8FA6-4D60A7A9FB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A53F4F-B941-4BFA-9D5F-7883107AF4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4F77CC-C9AA-4869-8D51-DA45CF674D61}"/>
              </a:ext>
            </a:extLst>
          </p:cNvPr>
          <p:cNvSpPr>
            <a:spLocks noGrp="1"/>
          </p:cNvSpPr>
          <p:nvPr>
            <p:ph type="dt" sz="half" idx="10"/>
          </p:nvPr>
        </p:nvSpPr>
        <p:spPr/>
        <p:txBody>
          <a:bodyPr/>
          <a:lstStyle/>
          <a:p>
            <a:fld id="{C78F96D6-B4A0-49FA-9D41-7F2E4EF208B9}" type="datetimeFigureOut">
              <a:rPr lang="en-US" smtClean="0"/>
              <a:t>4/21/2021</a:t>
            </a:fld>
            <a:endParaRPr lang="en-US"/>
          </a:p>
        </p:txBody>
      </p:sp>
      <p:sp>
        <p:nvSpPr>
          <p:cNvPr id="5" name="Footer Placeholder 4">
            <a:extLst>
              <a:ext uri="{FF2B5EF4-FFF2-40B4-BE49-F238E27FC236}">
                <a16:creationId xmlns:a16="http://schemas.microsoft.com/office/drawing/2014/main" id="{FDF076F6-3F65-4C2F-A5A3-80B6342E1C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47AB9F-9124-4F77-ABF4-64CF2F2E6079}"/>
              </a:ext>
            </a:extLst>
          </p:cNvPr>
          <p:cNvSpPr>
            <a:spLocks noGrp="1"/>
          </p:cNvSpPr>
          <p:nvPr>
            <p:ph type="sldNum" sz="quarter" idx="12"/>
          </p:nvPr>
        </p:nvSpPr>
        <p:spPr/>
        <p:txBody>
          <a:bodyPr/>
          <a:lstStyle/>
          <a:p>
            <a:fld id="{B285FD76-10B4-4516-A291-A540546A7AB9}" type="slidenum">
              <a:rPr lang="en-US" smtClean="0"/>
              <a:t>‹#›</a:t>
            </a:fld>
            <a:endParaRPr lang="en-US"/>
          </a:p>
        </p:txBody>
      </p:sp>
    </p:spTree>
    <p:extLst>
      <p:ext uri="{BB962C8B-B14F-4D97-AF65-F5344CB8AC3E}">
        <p14:creationId xmlns:p14="http://schemas.microsoft.com/office/powerpoint/2010/main" val="63801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60335-DA23-47E4-BD89-D64E13C26C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57C1C3-2202-4732-BE5D-0202638808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9476C1-F4FD-4487-B9EB-F55A019297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E52FC4-F68F-43E2-9A61-CDE420BE49A1}"/>
              </a:ext>
            </a:extLst>
          </p:cNvPr>
          <p:cNvSpPr>
            <a:spLocks noGrp="1"/>
          </p:cNvSpPr>
          <p:nvPr>
            <p:ph type="dt" sz="half" idx="10"/>
          </p:nvPr>
        </p:nvSpPr>
        <p:spPr/>
        <p:txBody>
          <a:bodyPr/>
          <a:lstStyle/>
          <a:p>
            <a:fld id="{C78F96D6-B4A0-49FA-9D41-7F2E4EF208B9}" type="datetimeFigureOut">
              <a:rPr lang="en-US" smtClean="0"/>
              <a:t>4/21/2021</a:t>
            </a:fld>
            <a:endParaRPr lang="en-US"/>
          </a:p>
        </p:txBody>
      </p:sp>
      <p:sp>
        <p:nvSpPr>
          <p:cNvPr id="6" name="Footer Placeholder 5">
            <a:extLst>
              <a:ext uri="{FF2B5EF4-FFF2-40B4-BE49-F238E27FC236}">
                <a16:creationId xmlns:a16="http://schemas.microsoft.com/office/drawing/2014/main" id="{60479CA6-C619-418B-A583-4B56809A3E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9AFC8F-6ADA-431A-B8FB-CBA8D8A2D124}"/>
              </a:ext>
            </a:extLst>
          </p:cNvPr>
          <p:cNvSpPr>
            <a:spLocks noGrp="1"/>
          </p:cNvSpPr>
          <p:nvPr>
            <p:ph type="sldNum" sz="quarter" idx="12"/>
          </p:nvPr>
        </p:nvSpPr>
        <p:spPr/>
        <p:txBody>
          <a:bodyPr/>
          <a:lstStyle/>
          <a:p>
            <a:fld id="{B285FD76-10B4-4516-A291-A540546A7AB9}" type="slidenum">
              <a:rPr lang="en-US" smtClean="0"/>
              <a:t>‹#›</a:t>
            </a:fld>
            <a:endParaRPr lang="en-US"/>
          </a:p>
        </p:txBody>
      </p:sp>
    </p:spTree>
    <p:extLst>
      <p:ext uri="{BB962C8B-B14F-4D97-AF65-F5344CB8AC3E}">
        <p14:creationId xmlns:p14="http://schemas.microsoft.com/office/powerpoint/2010/main" val="2724879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15E-F39D-406C-A32E-CAB584B75C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CD1759-295B-4430-BE18-BE8B95107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FF418C-5AC3-4447-824C-BA255645F5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01C07B-E39A-44F5-ABF5-9FB83CC719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A3FF6-A8B8-43B5-A213-CB19E92705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DA5771-B3EE-4546-9146-C945D54C1BA7}"/>
              </a:ext>
            </a:extLst>
          </p:cNvPr>
          <p:cNvSpPr>
            <a:spLocks noGrp="1"/>
          </p:cNvSpPr>
          <p:nvPr>
            <p:ph type="dt" sz="half" idx="10"/>
          </p:nvPr>
        </p:nvSpPr>
        <p:spPr/>
        <p:txBody>
          <a:bodyPr/>
          <a:lstStyle/>
          <a:p>
            <a:fld id="{C78F96D6-B4A0-49FA-9D41-7F2E4EF208B9}" type="datetimeFigureOut">
              <a:rPr lang="en-US" smtClean="0"/>
              <a:t>4/21/2021</a:t>
            </a:fld>
            <a:endParaRPr lang="en-US"/>
          </a:p>
        </p:txBody>
      </p:sp>
      <p:sp>
        <p:nvSpPr>
          <p:cNvPr id="8" name="Footer Placeholder 7">
            <a:extLst>
              <a:ext uri="{FF2B5EF4-FFF2-40B4-BE49-F238E27FC236}">
                <a16:creationId xmlns:a16="http://schemas.microsoft.com/office/drawing/2014/main" id="{F587C5C3-8192-471E-B1B0-E63EB40935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AB4AE2-0AB5-4A52-A52E-E92B094234FE}"/>
              </a:ext>
            </a:extLst>
          </p:cNvPr>
          <p:cNvSpPr>
            <a:spLocks noGrp="1"/>
          </p:cNvSpPr>
          <p:nvPr>
            <p:ph type="sldNum" sz="quarter" idx="12"/>
          </p:nvPr>
        </p:nvSpPr>
        <p:spPr/>
        <p:txBody>
          <a:bodyPr/>
          <a:lstStyle/>
          <a:p>
            <a:fld id="{B285FD76-10B4-4516-A291-A540546A7AB9}" type="slidenum">
              <a:rPr lang="en-US" smtClean="0"/>
              <a:t>‹#›</a:t>
            </a:fld>
            <a:endParaRPr lang="en-US"/>
          </a:p>
        </p:txBody>
      </p:sp>
    </p:spTree>
    <p:extLst>
      <p:ext uri="{BB962C8B-B14F-4D97-AF65-F5344CB8AC3E}">
        <p14:creationId xmlns:p14="http://schemas.microsoft.com/office/powerpoint/2010/main" val="1171378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62ED7-4EA7-4CBD-9AF1-5F698BB27D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ABE7F7-F60E-482F-A1BE-FC0D7425F5FC}"/>
              </a:ext>
            </a:extLst>
          </p:cNvPr>
          <p:cNvSpPr>
            <a:spLocks noGrp="1"/>
          </p:cNvSpPr>
          <p:nvPr>
            <p:ph type="dt" sz="half" idx="10"/>
          </p:nvPr>
        </p:nvSpPr>
        <p:spPr/>
        <p:txBody>
          <a:bodyPr/>
          <a:lstStyle/>
          <a:p>
            <a:fld id="{C78F96D6-B4A0-49FA-9D41-7F2E4EF208B9}" type="datetimeFigureOut">
              <a:rPr lang="en-US" smtClean="0"/>
              <a:t>4/21/2021</a:t>
            </a:fld>
            <a:endParaRPr lang="en-US"/>
          </a:p>
        </p:txBody>
      </p:sp>
      <p:sp>
        <p:nvSpPr>
          <p:cNvPr id="4" name="Footer Placeholder 3">
            <a:extLst>
              <a:ext uri="{FF2B5EF4-FFF2-40B4-BE49-F238E27FC236}">
                <a16:creationId xmlns:a16="http://schemas.microsoft.com/office/drawing/2014/main" id="{C389F2F4-93D0-4172-BAB0-7EAEDD0D99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7BE7E3-79D8-40C3-ABEA-8CD4AAF3E5F4}"/>
              </a:ext>
            </a:extLst>
          </p:cNvPr>
          <p:cNvSpPr>
            <a:spLocks noGrp="1"/>
          </p:cNvSpPr>
          <p:nvPr>
            <p:ph type="sldNum" sz="quarter" idx="12"/>
          </p:nvPr>
        </p:nvSpPr>
        <p:spPr/>
        <p:txBody>
          <a:bodyPr/>
          <a:lstStyle/>
          <a:p>
            <a:fld id="{B285FD76-10B4-4516-A291-A540546A7AB9}" type="slidenum">
              <a:rPr lang="en-US" smtClean="0"/>
              <a:t>‹#›</a:t>
            </a:fld>
            <a:endParaRPr lang="en-US"/>
          </a:p>
        </p:txBody>
      </p:sp>
    </p:spTree>
    <p:extLst>
      <p:ext uri="{BB962C8B-B14F-4D97-AF65-F5344CB8AC3E}">
        <p14:creationId xmlns:p14="http://schemas.microsoft.com/office/powerpoint/2010/main" val="153559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9D6F5C-63C7-43C0-A6BF-34146A10695F}"/>
              </a:ext>
            </a:extLst>
          </p:cNvPr>
          <p:cNvSpPr>
            <a:spLocks noGrp="1"/>
          </p:cNvSpPr>
          <p:nvPr>
            <p:ph type="dt" sz="half" idx="10"/>
          </p:nvPr>
        </p:nvSpPr>
        <p:spPr/>
        <p:txBody>
          <a:bodyPr/>
          <a:lstStyle/>
          <a:p>
            <a:fld id="{C78F96D6-B4A0-49FA-9D41-7F2E4EF208B9}" type="datetimeFigureOut">
              <a:rPr lang="en-US" smtClean="0"/>
              <a:t>4/21/2021</a:t>
            </a:fld>
            <a:endParaRPr lang="en-US"/>
          </a:p>
        </p:txBody>
      </p:sp>
      <p:sp>
        <p:nvSpPr>
          <p:cNvPr id="3" name="Footer Placeholder 2">
            <a:extLst>
              <a:ext uri="{FF2B5EF4-FFF2-40B4-BE49-F238E27FC236}">
                <a16:creationId xmlns:a16="http://schemas.microsoft.com/office/drawing/2014/main" id="{B79494D7-D4F9-42EE-BBFA-5DB1F5894B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71DC23-50A6-48D7-8240-D5299FC31936}"/>
              </a:ext>
            </a:extLst>
          </p:cNvPr>
          <p:cNvSpPr>
            <a:spLocks noGrp="1"/>
          </p:cNvSpPr>
          <p:nvPr>
            <p:ph type="sldNum" sz="quarter" idx="12"/>
          </p:nvPr>
        </p:nvSpPr>
        <p:spPr/>
        <p:txBody>
          <a:bodyPr/>
          <a:lstStyle/>
          <a:p>
            <a:fld id="{B285FD76-10B4-4516-A291-A540546A7AB9}" type="slidenum">
              <a:rPr lang="en-US" smtClean="0"/>
              <a:t>‹#›</a:t>
            </a:fld>
            <a:endParaRPr lang="en-US"/>
          </a:p>
        </p:txBody>
      </p:sp>
    </p:spTree>
    <p:extLst>
      <p:ext uri="{BB962C8B-B14F-4D97-AF65-F5344CB8AC3E}">
        <p14:creationId xmlns:p14="http://schemas.microsoft.com/office/powerpoint/2010/main" val="648685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F193-084A-4C0B-A239-55A7902B9E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10A58E-C5D5-4DC0-98E1-BDA9F24460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859C55-CF40-466F-8EC1-642C62184E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E7FE04-BBA4-40A0-BD9E-E24CAA951FED}"/>
              </a:ext>
            </a:extLst>
          </p:cNvPr>
          <p:cNvSpPr>
            <a:spLocks noGrp="1"/>
          </p:cNvSpPr>
          <p:nvPr>
            <p:ph type="dt" sz="half" idx="10"/>
          </p:nvPr>
        </p:nvSpPr>
        <p:spPr/>
        <p:txBody>
          <a:bodyPr/>
          <a:lstStyle/>
          <a:p>
            <a:fld id="{C78F96D6-B4A0-49FA-9D41-7F2E4EF208B9}" type="datetimeFigureOut">
              <a:rPr lang="en-US" smtClean="0"/>
              <a:t>4/21/2021</a:t>
            </a:fld>
            <a:endParaRPr lang="en-US"/>
          </a:p>
        </p:txBody>
      </p:sp>
      <p:sp>
        <p:nvSpPr>
          <p:cNvPr id="6" name="Footer Placeholder 5">
            <a:extLst>
              <a:ext uri="{FF2B5EF4-FFF2-40B4-BE49-F238E27FC236}">
                <a16:creationId xmlns:a16="http://schemas.microsoft.com/office/drawing/2014/main" id="{A3ED7BF1-5423-46B4-B131-4C26790422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8904F8-F140-4A76-95EB-B4A2916233B7}"/>
              </a:ext>
            </a:extLst>
          </p:cNvPr>
          <p:cNvSpPr>
            <a:spLocks noGrp="1"/>
          </p:cNvSpPr>
          <p:nvPr>
            <p:ph type="sldNum" sz="quarter" idx="12"/>
          </p:nvPr>
        </p:nvSpPr>
        <p:spPr/>
        <p:txBody>
          <a:bodyPr/>
          <a:lstStyle/>
          <a:p>
            <a:fld id="{B285FD76-10B4-4516-A291-A540546A7AB9}" type="slidenum">
              <a:rPr lang="en-US" smtClean="0"/>
              <a:t>‹#›</a:t>
            </a:fld>
            <a:endParaRPr lang="en-US"/>
          </a:p>
        </p:txBody>
      </p:sp>
    </p:spTree>
    <p:extLst>
      <p:ext uri="{BB962C8B-B14F-4D97-AF65-F5344CB8AC3E}">
        <p14:creationId xmlns:p14="http://schemas.microsoft.com/office/powerpoint/2010/main" val="125096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9AD01-2049-456E-B858-27EA9AC68F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12CCDE-A997-473C-BEBC-0A33E5FA67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4C8AF7-DE1C-4DB5-B3B1-0A2B4C9961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8D44EA-504B-4491-9E96-6DBCBEF8520A}"/>
              </a:ext>
            </a:extLst>
          </p:cNvPr>
          <p:cNvSpPr>
            <a:spLocks noGrp="1"/>
          </p:cNvSpPr>
          <p:nvPr>
            <p:ph type="dt" sz="half" idx="10"/>
          </p:nvPr>
        </p:nvSpPr>
        <p:spPr/>
        <p:txBody>
          <a:bodyPr/>
          <a:lstStyle/>
          <a:p>
            <a:fld id="{C78F96D6-B4A0-49FA-9D41-7F2E4EF208B9}" type="datetimeFigureOut">
              <a:rPr lang="en-US" smtClean="0"/>
              <a:t>4/21/2021</a:t>
            </a:fld>
            <a:endParaRPr lang="en-US"/>
          </a:p>
        </p:txBody>
      </p:sp>
      <p:sp>
        <p:nvSpPr>
          <p:cNvPr id="6" name="Footer Placeholder 5">
            <a:extLst>
              <a:ext uri="{FF2B5EF4-FFF2-40B4-BE49-F238E27FC236}">
                <a16:creationId xmlns:a16="http://schemas.microsoft.com/office/drawing/2014/main" id="{E65412DA-289C-430C-9184-EEABA38994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A3867E-9051-4559-A0F5-FD7BC767B30E}"/>
              </a:ext>
            </a:extLst>
          </p:cNvPr>
          <p:cNvSpPr>
            <a:spLocks noGrp="1"/>
          </p:cNvSpPr>
          <p:nvPr>
            <p:ph type="sldNum" sz="quarter" idx="12"/>
          </p:nvPr>
        </p:nvSpPr>
        <p:spPr/>
        <p:txBody>
          <a:bodyPr/>
          <a:lstStyle/>
          <a:p>
            <a:fld id="{B285FD76-10B4-4516-A291-A540546A7AB9}" type="slidenum">
              <a:rPr lang="en-US" smtClean="0"/>
              <a:t>‹#›</a:t>
            </a:fld>
            <a:endParaRPr lang="en-US"/>
          </a:p>
        </p:txBody>
      </p:sp>
    </p:spTree>
    <p:extLst>
      <p:ext uri="{BB962C8B-B14F-4D97-AF65-F5344CB8AC3E}">
        <p14:creationId xmlns:p14="http://schemas.microsoft.com/office/powerpoint/2010/main" val="2965911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5.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6.png"/><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6.xml"/><Relationship Id="rId1"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A19BC4-8A91-4BCE-B407-F4ADB8CFFB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89C7B0-2526-4827-8674-F852DE2756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9209B-B7FC-4DF6-9CFE-0B84C70379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F96D6-B4A0-49FA-9D41-7F2E4EF208B9}" type="datetimeFigureOut">
              <a:rPr lang="en-US" smtClean="0"/>
              <a:t>4/21/2021</a:t>
            </a:fld>
            <a:endParaRPr lang="en-US"/>
          </a:p>
        </p:txBody>
      </p:sp>
      <p:sp>
        <p:nvSpPr>
          <p:cNvPr id="5" name="Footer Placeholder 4">
            <a:extLst>
              <a:ext uri="{FF2B5EF4-FFF2-40B4-BE49-F238E27FC236}">
                <a16:creationId xmlns:a16="http://schemas.microsoft.com/office/drawing/2014/main" id="{4A3C972B-9681-4285-BFF8-67E34FF972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EA2B7B-5943-4B95-AA72-18760EC6E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5FD76-10B4-4516-A291-A540546A7AB9}" type="slidenum">
              <a:rPr lang="en-US" smtClean="0"/>
              <a:t>‹#›</a:t>
            </a:fld>
            <a:endParaRPr lang="en-US"/>
          </a:p>
        </p:txBody>
      </p:sp>
    </p:spTree>
    <p:extLst>
      <p:ext uri="{BB962C8B-B14F-4D97-AF65-F5344CB8AC3E}">
        <p14:creationId xmlns:p14="http://schemas.microsoft.com/office/powerpoint/2010/main" val="4040942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 id="21474837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96DA43B-00CB-F74F-BB48-26A54BD4304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266700"/>
            <a:ext cx="12192000" cy="5249333"/>
          </a:xfrm>
          <a:prstGeom prst="rect">
            <a:avLst/>
          </a:prstGeom>
        </p:spPr>
      </p:pic>
      <p:sp>
        <p:nvSpPr>
          <p:cNvPr id="13" name="TextBox 12"/>
          <p:cNvSpPr txBox="1"/>
          <p:nvPr userDrawn="1"/>
        </p:nvSpPr>
        <p:spPr>
          <a:xfrm>
            <a:off x="609611" y="5573897"/>
            <a:ext cx="2937923" cy="973771"/>
          </a:xfrm>
          <a:prstGeom prst="rect">
            <a:avLst/>
          </a:prstGeom>
          <a:noFill/>
        </p:spPr>
        <p:txBody>
          <a:bodyPr wrap="square" rtlCol="0">
            <a:spAutoFit/>
          </a:bodyPr>
          <a:lstStyle/>
          <a:p>
            <a:pPr>
              <a:lnSpc>
                <a:spcPts val="2200"/>
              </a:lnSpc>
            </a:pPr>
            <a:r>
              <a:rPr lang="en-US" sz="2000" b="1" i="0" dirty="0" err="1">
                <a:solidFill>
                  <a:srgbClr val="003C71"/>
                </a:solidFill>
                <a:latin typeface="+mj-lt"/>
                <a:cs typeface="Calibri"/>
              </a:rPr>
              <a:t>careoregon.org</a:t>
            </a:r>
            <a:endParaRPr lang="en-US" sz="2000" b="1" i="0" dirty="0">
              <a:solidFill>
                <a:srgbClr val="003C71"/>
              </a:solidFill>
              <a:latin typeface="+mj-lt"/>
              <a:cs typeface="Calibri"/>
            </a:endParaRPr>
          </a:p>
          <a:p>
            <a:pPr>
              <a:lnSpc>
                <a:spcPts val="2200"/>
              </a:lnSpc>
            </a:pPr>
            <a:r>
              <a:rPr lang="en-US" sz="2000" b="0" i="0" dirty="0" err="1">
                <a:solidFill>
                  <a:srgbClr val="003C71"/>
                </a:solidFill>
                <a:latin typeface="Calibri Light"/>
                <a:cs typeface="Calibri Light"/>
              </a:rPr>
              <a:t>twitter.com</a:t>
            </a:r>
            <a:r>
              <a:rPr lang="en-US" sz="2000" b="0" i="0" dirty="0">
                <a:solidFill>
                  <a:srgbClr val="003C71"/>
                </a:solidFill>
                <a:latin typeface="Calibri Light"/>
                <a:cs typeface="Calibri Light"/>
              </a:rPr>
              <a:t>/</a:t>
            </a:r>
            <a:r>
              <a:rPr lang="en-US" sz="2000" b="0" i="0" dirty="0" err="1">
                <a:solidFill>
                  <a:srgbClr val="003C71"/>
                </a:solidFill>
                <a:latin typeface="Calibri Light"/>
                <a:cs typeface="Calibri Light"/>
              </a:rPr>
              <a:t>careoregon</a:t>
            </a:r>
            <a:endParaRPr lang="en-US" sz="2000" b="0" i="0" dirty="0">
              <a:solidFill>
                <a:srgbClr val="003C71"/>
              </a:solidFill>
              <a:latin typeface="Calibri Light"/>
              <a:cs typeface="Calibri Light"/>
            </a:endParaRPr>
          </a:p>
          <a:p>
            <a:pPr>
              <a:lnSpc>
                <a:spcPts val="2200"/>
              </a:lnSpc>
            </a:pPr>
            <a:r>
              <a:rPr lang="en-US" sz="2000" b="0" i="0" dirty="0" err="1">
                <a:solidFill>
                  <a:srgbClr val="003C71"/>
                </a:solidFill>
                <a:latin typeface="Calibri Light"/>
                <a:cs typeface="Calibri Light"/>
              </a:rPr>
              <a:t>facebook.com</a:t>
            </a:r>
            <a:r>
              <a:rPr lang="en-US" sz="2000" b="0" i="0" dirty="0">
                <a:solidFill>
                  <a:srgbClr val="003C71"/>
                </a:solidFill>
                <a:latin typeface="Calibri Light"/>
                <a:cs typeface="Calibri Light"/>
              </a:rPr>
              <a:t>/</a:t>
            </a:r>
            <a:r>
              <a:rPr lang="en-US" sz="2000" b="0" i="0" dirty="0" err="1">
                <a:solidFill>
                  <a:srgbClr val="003C71"/>
                </a:solidFill>
                <a:latin typeface="Calibri Light"/>
                <a:cs typeface="Calibri Light"/>
              </a:rPr>
              <a:t>careoregon</a:t>
            </a:r>
            <a:endParaRPr lang="en-US" sz="2000" b="0" i="0" dirty="0">
              <a:solidFill>
                <a:srgbClr val="003C71"/>
              </a:solidFill>
              <a:latin typeface="Calibri Light"/>
              <a:cs typeface="Calibri Light"/>
            </a:endParaRPr>
          </a:p>
        </p:txBody>
      </p:sp>
      <p:sp>
        <p:nvSpPr>
          <p:cNvPr id="10" name="Rectangle 9"/>
          <p:cNvSpPr/>
          <p:nvPr userDrawn="1"/>
        </p:nvSpPr>
        <p:spPr>
          <a:xfrm>
            <a:off x="8135693" y="1"/>
            <a:ext cx="4059936" cy="266700"/>
          </a:xfrm>
          <a:prstGeom prst="rect">
            <a:avLst/>
          </a:prstGeom>
          <a:solidFill>
            <a:srgbClr val="00A7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11" name="Rectangle 10"/>
          <p:cNvSpPr/>
          <p:nvPr userDrawn="1"/>
        </p:nvSpPr>
        <p:spPr>
          <a:xfrm>
            <a:off x="0" y="1"/>
            <a:ext cx="4072128" cy="266700"/>
          </a:xfrm>
          <a:prstGeom prst="rect">
            <a:avLst/>
          </a:prstGeom>
          <a:solidFill>
            <a:srgbClr val="FFB8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12" name="Rectangle 11"/>
          <p:cNvSpPr/>
          <p:nvPr userDrawn="1"/>
        </p:nvSpPr>
        <p:spPr>
          <a:xfrm>
            <a:off x="4063565" y="1"/>
            <a:ext cx="4072128" cy="266700"/>
          </a:xfrm>
          <a:prstGeom prst="rect">
            <a:avLst/>
          </a:prstGeom>
          <a:solidFill>
            <a:srgbClr val="0077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b">
            <a:noAutofit/>
          </a:bodyPr>
          <a:lstStyle/>
          <a:p>
            <a:r>
              <a:rPr lang="en-US" dirty="0"/>
              <a:t>Click to edit Master title style</a:t>
            </a:r>
          </a:p>
        </p:txBody>
      </p:sp>
      <p:pic>
        <p:nvPicPr>
          <p:cNvPr id="15" name="Picture 14" descr="CO_logo.png">
            <a:extLst>
              <a:ext uri="{FF2B5EF4-FFF2-40B4-BE49-F238E27FC236}">
                <a16:creationId xmlns:a16="http://schemas.microsoft.com/office/drawing/2014/main" id="{BC23D94F-569F-C445-ADBA-004CBC578D3F}"/>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9842500" y="5708023"/>
            <a:ext cx="1693333" cy="798112"/>
          </a:xfrm>
          <a:prstGeom prst="rect">
            <a:avLst/>
          </a:prstGeom>
        </p:spPr>
      </p:pic>
      <p:sp>
        <p:nvSpPr>
          <p:cNvPr id="4" name="Text Placeholder 3"/>
          <p:cNvSpPr>
            <a:spLocks noGrp="1"/>
          </p:cNvSpPr>
          <p:nvPr>
            <p:ph type="body" idx="1"/>
          </p:nvPr>
        </p:nvSpPr>
        <p:spPr>
          <a:xfrm>
            <a:off x="609600" y="1600201"/>
            <a:ext cx="10972800" cy="37358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5279449"/>
      </p:ext>
    </p:extLst>
  </p:cSld>
  <p:clrMap bg1="lt1" tx1="dk1" bg2="lt2" tx2="dk2" accent1="accent1" accent2="accent2" accent3="accent3" accent4="accent4" accent5="accent5" accent6="accent6" hlink="hlink" folHlink="folHlink"/>
  <p:sldLayoutIdLst>
    <p:sldLayoutId id="2147483763" r:id="rId1"/>
  </p:sldLayoutIdLst>
  <p:hf hdr="0" dt="0"/>
  <p:txStyles>
    <p:titleStyle>
      <a:lvl1pPr algn="l" defTabSz="457200" rtl="0" eaLnBrk="1" latinLnBrk="0" hangingPunct="1">
        <a:lnSpc>
          <a:spcPts val="4000"/>
        </a:lnSpc>
        <a:spcBef>
          <a:spcPct val="0"/>
        </a:spcBef>
        <a:buNone/>
        <a:defRPr sz="4000" kern="1200">
          <a:solidFill>
            <a:schemeClr val="bg1"/>
          </a:solidFill>
          <a:latin typeface="+mj-lt"/>
          <a:ea typeface="+mj-ea"/>
          <a:cs typeface="+mj-cs"/>
        </a:defRPr>
      </a:lvl1pPr>
    </p:titleStyle>
    <p:bodyStyle>
      <a:lvl1pPr marL="228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b="0" kern="1200">
          <a:solidFill>
            <a:srgbClr val="003C71"/>
          </a:solidFill>
          <a:latin typeface="Calibri Light"/>
          <a:ea typeface="+mn-ea"/>
          <a:cs typeface="Calibri Light"/>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400" b="0" i="0" kern="1200" dirty="0" smtClean="0">
          <a:solidFill>
            <a:srgbClr val="003C71"/>
          </a:solidFill>
          <a:latin typeface="Calibri Light"/>
          <a:ea typeface="+mn-ea"/>
          <a:cs typeface="Calibri Ligh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400" b="0" i="0" kern="1200" dirty="0">
          <a:solidFill>
            <a:srgbClr val="003C71"/>
          </a:solidFill>
          <a:latin typeface="Calibri Light"/>
          <a:ea typeface="+mn-ea"/>
          <a:cs typeface="Calibri Ligh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b="0" kern="1200">
          <a:solidFill>
            <a:srgbClr val="003C71"/>
          </a:solidFill>
          <a:latin typeface="Calibri Light"/>
          <a:ea typeface="+mn-ea"/>
          <a:cs typeface="Calibri Ligh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400" b="0" i="0" kern="1200" dirty="0">
          <a:solidFill>
            <a:srgbClr val="003C7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12" userDrawn="1">
          <p15:clr>
            <a:srgbClr val="F26B43"/>
          </p15:clr>
        </p15:guide>
        <p15:guide id="2" pos="3840" userDrawn="1">
          <p15:clr>
            <a:srgbClr val="F26B43"/>
          </p15:clr>
        </p15:guide>
        <p15:guide id="3" orient="horz" pos="1488" userDrawn="1">
          <p15:clr>
            <a:srgbClr val="F26B43"/>
          </p15:clr>
        </p15:guide>
        <p15:guide id="4" pos="384" userDrawn="1">
          <p15:clr>
            <a:srgbClr val="F26B43"/>
          </p15:clr>
        </p15:guide>
        <p15:guide id="5" pos="7296" userDrawn="1">
          <p15:clr>
            <a:srgbClr val="F26B43"/>
          </p15:clr>
        </p15:guide>
        <p15:guide id="6" orient="horz" pos="368" userDrawn="1">
          <p15:clr>
            <a:srgbClr val="F26B43"/>
          </p15:clr>
        </p15:guide>
        <p15:guide id="7" pos="2560" userDrawn="1">
          <p15:clr>
            <a:srgbClr val="F26B43"/>
          </p15:clr>
        </p15:guide>
        <p15:guide id="8" pos="512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b">
            <a:noAutofit/>
          </a:bodyPr>
          <a:lstStyle/>
          <a:p>
            <a:r>
              <a:rPr lang="en-US" dirty="0"/>
              <a:t>Click to edit Master title style</a:t>
            </a:r>
          </a:p>
        </p:txBody>
      </p:sp>
      <p:sp>
        <p:nvSpPr>
          <p:cNvPr id="6" name="Slide Number Placeholder 5"/>
          <p:cNvSpPr>
            <a:spLocks noGrp="1"/>
          </p:cNvSpPr>
          <p:nvPr>
            <p:ph type="sldNum" sz="quarter" idx="4"/>
          </p:nvPr>
        </p:nvSpPr>
        <p:spPr>
          <a:xfrm>
            <a:off x="1986262" y="6293563"/>
            <a:ext cx="1340097" cy="318036"/>
          </a:xfrm>
          <a:prstGeom prst="rect">
            <a:avLst/>
          </a:prstGeom>
        </p:spPr>
        <p:txBody>
          <a:bodyPr vert="horz" lIns="0" tIns="45720" rIns="0" bIns="45720" rtlCol="0" anchor="ctr"/>
          <a:lstStyle>
            <a:lvl1pPr algn="l">
              <a:defRPr sz="1133" b="1" i="0" kern="800" spc="133" baseline="0">
                <a:solidFill>
                  <a:srgbClr val="FF8200"/>
                </a:solidFill>
                <a:latin typeface="Calibri Light" panose="020F0302020204030204" pitchFamily="34" charset="0"/>
                <a:cs typeface="Calibri Light" panose="020F0302020204030204" pitchFamily="34" charset="0"/>
              </a:defRPr>
            </a:lvl1pPr>
          </a:lstStyle>
          <a:p>
            <a:r>
              <a:rPr lang="en-US" dirty="0"/>
              <a:t>|    page </a:t>
            </a:r>
            <a:fld id="{B3DE90FA-8B37-E54B-A398-2EB3CD9D890B}" type="slidenum">
              <a:rPr lang="en-US" smtClean="0"/>
              <a:pPr/>
              <a:t>‹#›</a:t>
            </a:fld>
            <a:endParaRPr lang="en-US" dirty="0"/>
          </a:p>
        </p:txBody>
      </p:sp>
      <p:grpSp>
        <p:nvGrpSpPr>
          <p:cNvPr id="7" name="Group 6"/>
          <p:cNvGrpSpPr/>
          <p:nvPr userDrawn="1"/>
        </p:nvGrpSpPr>
        <p:grpSpPr>
          <a:xfrm>
            <a:off x="0" y="1"/>
            <a:ext cx="12195629" cy="266700"/>
            <a:chOff x="0" y="0"/>
            <a:chExt cx="9146722" cy="200025"/>
          </a:xfrm>
        </p:grpSpPr>
        <p:sp>
          <p:nvSpPr>
            <p:cNvPr id="8" name="Rectangle 7"/>
            <p:cNvSpPr/>
            <p:nvPr userDrawn="1"/>
          </p:nvSpPr>
          <p:spPr>
            <a:xfrm>
              <a:off x="6101770" y="0"/>
              <a:ext cx="3044952" cy="200025"/>
            </a:xfrm>
            <a:prstGeom prst="rect">
              <a:avLst/>
            </a:prstGeom>
            <a:solidFill>
              <a:srgbClr val="00A7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9" name="Rectangle 8"/>
            <p:cNvSpPr/>
            <p:nvPr userDrawn="1"/>
          </p:nvSpPr>
          <p:spPr>
            <a:xfrm>
              <a:off x="0" y="0"/>
              <a:ext cx="3054096" cy="200025"/>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10" name="Rectangle 9"/>
            <p:cNvSpPr/>
            <p:nvPr userDrawn="1"/>
          </p:nvSpPr>
          <p:spPr>
            <a:xfrm>
              <a:off x="3047674" y="0"/>
              <a:ext cx="3054096" cy="200025"/>
            </a:xfrm>
            <a:prstGeom prst="rect">
              <a:avLst/>
            </a:prstGeom>
            <a:solidFill>
              <a:srgbClr val="0077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grpSp>
      <p:pic>
        <p:nvPicPr>
          <p:cNvPr id="11" name="Picture 10" descr="CO_logo_swirls_SM.png"/>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10878751" y="6318336"/>
            <a:ext cx="764032" cy="402336"/>
          </a:xfrm>
          <a:prstGeom prst="rect">
            <a:avLst/>
          </a:prstGeom>
        </p:spPr>
      </p:pic>
      <p:sp>
        <p:nvSpPr>
          <p:cNvPr id="13" name="TextBox 12"/>
          <p:cNvSpPr txBox="1"/>
          <p:nvPr userDrawn="1"/>
        </p:nvSpPr>
        <p:spPr>
          <a:xfrm>
            <a:off x="609611" y="6293563"/>
            <a:ext cx="1286923" cy="287323"/>
          </a:xfrm>
          <a:prstGeom prst="rect">
            <a:avLst/>
          </a:prstGeom>
          <a:noFill/>
        </p:spPr>
        <p:txBody>
          <a:bodyPr wrap="square" rIns="0" rtlCol="0">
            <a:spAutoFit/>
          </a:bodyPr>
          <a:lstStyle/>
          <a:p>
            <a:r>
              <a:rPr lang="en-US" sz="1267" b="1" i="0" dirty="0" err="1">
                <a:solidFill>
                  <a:srgbClr val="FF8200"/>
                </a:solidFill>
                <a:latin typeface="+mj-lt"/>
                <a:cs typeface="Calibri" panose="020F0502020204030204" pitchFamily="34" charset="0"/>
              </a:rPr>
              <a:t>careoregon.org</a:t>
            </a:r>
            <a:endParaRPr lang="en-US" sz="1267" b="1" i="0" dirty="0">
              <a:solidFill>
                <a:srgbClr val="FF8200"/>
              </a:solidFill>
              <a:latin typeface="+mj-lt"/>
              <a:cs typeface="Calibri" panose="020F0502020204030204" pitchFamily="34" charset="0"/>
            </a:endParaRPr>
          </a:p>
        </p:txBody>
      </p:sp>
      <p:sp>
        <p:nvSpPr>
          <p:cNvPr id="4" name="Text Placeholder 3"/>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0881926"/>
      </p:ext>
    </p:extLst>
  </p:cSld>
  <p:clrMap bg1="lt1" tx1="dk1" bg2="lt2" tx2="dk2" accent1="accent1" accent2="accent2" accent3="accent3" accent4="accent4" accent5="accent5" accent6="accent6" hlink="hlink" folHlink="folHlink"/>
  <p:sldLayoutIdLst>
    <p:sldLayoutId id="2147483706" r:id="rId1"/>
    <p:sldLayoutId id="2147483722" r:id="rId2"/>
    <p:sldLayoutId id="2147483765" r:id="rId3"/>
    <p:sldLayoutId id="2147483766" r:id="rId4"/>
    <p:sldLayoutId id="2147483767" r:id="rId5"/>
    <p:sldLayoutId id="2147483768" r:id="rId6"/>
    <p:sldLayoutId id="2147483769" r:id="rId7"/>
    <p:sldLayoutId id="2147483770" r:id="rId8"/>
  </p:sldLayoutIdLst>
  <p:hf hdr="0" dt="0"/>
  <p:txStyles>
    <p:titleStyle>
      <a:lvl1pPr algn="l" defTabSz="457200" rtl="0" eaLnBrk="1" latinLnBrk="0" hangingPunct="1">
        <a:lnSpc>
          <a:spcPts val="4000"/>
        </a:lnSpc>
        <a:spcBef>
          <a:spcPct val="0"/>
        </a:spcBef>
        <a:buNone/>
        <a:defRPr lang="en-US" sz="4000" kern="1200" dirty="0">
          <a:solidFill>
            <a:srgbClr val="FF8200"/>
          </a:solidFill>
          <a:latin typeface="+mj-lt"/>
          <a:ea typeface="+mj-ea"/>
          <a:cs typeface="+mj-cs"/>
        </a:defRPr>
      </a:lvl1pPr>
    </p:titleStyle>
    <p:bodyStyle>
      <a:lvl1pPr marL="228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400" kern="1200" dirty="0">
          <a:solidFill>
            <a:srgbClr val="003C71"/>
          </a:solidFill>
          <a:latin typeface="Calibri Light"/>
          <a:ea typeface="+mn-ea"/>
          <a:cs typeface="Calibri Light"/>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400" b="0" i="0" kern="1200" dirty="0">
          <a:solidFill>
            <a:srgbClr val="003C71"/>
          </a:solidFill>
          <a:latin typeface="Calibri Light"/>
          <a:ea typeface="+mn-ea"/>
          <a:cs typeface="Calibri Ligh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400" b="0" i="0" kern="1200" dirty="0">
          <a:solidFill>
            <a:srgbClr val="003C71"/>
          </a:solidFill>
          <a:latin typeface="Calibri Light"/>
          <a:ea typeface="+mn-ea"/>
          <a:cs typeface="Calibri Ligh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1200">
          <a:solidFill>
            <a:srgbClr val="003C71"/>
          </a:solidFill>
          <a:latin typeface="Calibri Light"/>
          <a:ea typeface="+mn-ea"/>
          <a:cs typeface="Calibri Ligh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400" b="0" i="0" kern="1200" dirty="0">
          <a:solidFill>
            <a:srgbClr val="003C7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88" userDrawn="1">
          <p15:clr>
            <a:srgbClr val="F26B43"/>
          </p15:clr>
        </p15:guide>
        <p15:guide id="2" pos="3840" userDrawn="1">
          <p15:clr>
            <a:srgbClr val="F26B43"/>
          </p15:clr>
        </p15:guide>
        <p15:guide id="3" orient="horz" pos="3856" userDrawn="1">
          <p15:clr>
            <a:srgbClr val="F26B43"/>
          </p15:clr>
        </p15:guide>
        <p15:guide id="4" orient="horz" pos="368" userDrawn="1">
          <p15:clr>
            <a:srgbClr val="F26B43"/>
          </p15:clr>
        </p15:guide>
        <p15:guide id="5" pos="384" userDrawn="1">
          <p15:clr>
            <a:srgbClr val="F26B43"/>
          </p15:clr>
        </p15:guide>
        <p15:guide id="6" pos="7296" userDrawn="1">
          <p15:clr>
            <a:srgbClr val="F26B43"/>
          </p15:clr>
        </p15:guide>
        <p15:guide id="7" pos="5120" userDrawn="1">
          <p15:clr>
            <a:srgbClr val="F26B43"/>
          </p15:clr>
        </p15:guide>
        <p15:guide id="8" pos="25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A25AF7-0D12-E449-8F7C-255D1F2C1ED6}"/>
              </a:ext>
            </a:extLst>
          </p:cNvPr>
          <p:cNvPicPr>
            <a:picLocks noChangeAspect="1"/>
          </p:cNvPicPr>
          <p:nvPr userDrawn="1"/>
        </p:nvPicPr>
        <p:blipFill>
          <a:blip r:embed="rId3"/>
          <a:stretch>
            <a:fillRect/>
          </a:stretch>
        </p:blipFill>
        <p:spPr>
          <a:xfrm>
            <a:off x="9725832" y="5521842"/>
            <a:ext cx="1973192" cy="1046871"/>
          </a:xfrm>
          <a:prstGeom prst="rect">
            <a:avLst/>
          </a:prstGeom>
        </p:spPr>
      </p:pic>
      <p:sp>
        <p:nvSpPr>
          <p:cNvPr id="17" name="TextBox 16">
            <a:extLst>
              <a:ext uri="{FF2B5EF4-FFF2-40B4-BE49-F238E27FC236}">
                <a16:creationId xmlns:a16="http://schemas.microsoft.com/office/drawing/2014/main" id="{CE914B0F-4BBC-2742-8421-F5C4502ACFCB}"/>
              </a:ext>
            </a:extLst>
          </p:cNvPr>
          <p:cNvSpPr txBox="1"/>
          <p:nvPr userDrawn="1"/>
        </p:nvSpPr>
        <p:spPr>
          <a:xfrm>
            <a:off x="609610" y="5573897"/>
            <a:ext cx="4174197" cy="938719"/>
          </a:xfrm>
          <a:prstGeom prst="rect">
            <a:avLst/>
          </a:prstGeom>
          <a:noFill/>
        </p:spPr>
        <p:txBody>
          <a:bodyPr wrap="square" rtlCol="0">
            <a:spAutoFit/>
          </a:bodyPr>
          <a:lstStyle/>
          <a:p>
            <a:pPr>
              <a:lnSpc>
                <a:spcPts val="2200"/>
              </a:lnSpc>
            </a:pPr>
            <a:endParaRPr lang="en-US" sz="2000" b="1" i="0" dirty="0">
              <a:solidFill>
                <a:srgbClr val="285C4D"/>
              </a:solidFill>
              <a:latin typeface="+mn-lt"/>
              <a:cs typeface="Calibri"/>
            </a:endParaRPr>
          </a:p>
          <a:p>
            <a:pPr>
              <a:lnSpc>
                <a:spcPts val="2200"/>
              </a:lnSpc>
            </a:pPr>
            <a:r>
              <a:rPr lang="en-US" sz="2000" b="1" i="0" dirty="0" err="1">
                <a:solidFill>
                  <a:srgbClr val="165C7D"/>
                </a:solidFill>
                <a:latin typeface="+mn-lt"/>
                <a:cs typeface="Calibri"/>
              </a:rPr>
              <a:t>colpachealth.org</a:t>
            </a:r>
            <a:endParaRPr lang="en-US" sz="2000" b="1" i="0" dirty="0">
              <a:solidFill>
                <a:srgbClr val="165C7D"/>
              </a:solidFill>
              <a:latin typeface="Calibri"/>
              <a:cs typeface="Calibri"/>
            </a:endParaRPr>
          </a:p>
          <a:p>
            <a:pPr>
              <a:lnSpc>
                <a:spcPts val="2200"/>
              </a:lnSpc>
            </a:pPr>
            <a:r>
              <a:rPr lang="en-US" sz="2000" b="0" i="0" dirty="0" err="1">
                <a:solidFill>
                  <a:srgbClr val="165C7D"/>
                </a:solidFill>
                <a:latin typeface="Calibri Light"/>
                <a:cs typeface="Calibri Light"/>
              </a:rPr>
              <a:t>facebook.com</a:t>
            </a:r>
            <a:r>
              <a:rPr lang="en-US" sz="2000" b="0" i="0" dirty="0">
                <a:solidFill>
                  <a:srgbClr val="165C7D"/>
                </a:solidFill>
                <a:latin typeface="Calibri Light"/>
                <a:cs typeface="Calibri Light"/>
              </a:rPr>
              <a:t>/</a:t>
            </a:r>
            <a:r>
              <a:rPr lang="en-US" sz="2000" b="0" i="0" dirty="0" err="1">
                <a:solidFill>
                  <a:srgbClr val="165C7D"/>
                </a:solidFill>
                <a:latin typeface="Calibri Light"/>
                <a:cs typeface="Calibri Light"/>
              </a:rPr>
              <a:t>columbiapacificcco</a:t>
            </a:r>
            <a:endParaRPr lang="en-US" sz="2000" b="0" i="0" dirty="0">
              <a:solidFill>
                <a:srgbClr val="165C7D"/>
              </a:solidFill>
              <a:latin typeface="Calibri Light"/>
              <a:cs typeface="Calibri Light"/>
            </a:endParaRPr>
          </a:p>
        </p:txBody>
      </p:sp>
      <p:sp>
        <p:nvSpPr>
          <p:cNvPr id="21" name="Rectangle 20">
            <a:extLst>
              <a:ext uri="{FF2B5EF4-FFF2-40B4-BE49-F238E27FC236}">
                <a16:creationId xmlns:a16="http://schemas.microsoft.com/office/drawing/2014/main" id="{B68B0AB2-7764-A54A-8596-06F1A5D17607}"/>
              </a:ext>
            </a:extLst>
          </p:cNvPr>
          <p:cNvSpPr/>
          <p:nvPr userDrawn="1"/>
        </p:nvSpPr>
        <p:spPr>
          <a:xfrm>
            <a:off x="0" y="6744212"/>
            <a:ext cx="12192000" cy="132581"/>
          </a:xfrm>
          <a:prstGeom prst="rect">
            <a:avLst/>
          </a:prstGeom>
          <a:solidFill>
            <a:srgbClr val="DAD4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2" name="Title Placeholder 1"/>
          <p:cNvSpPr>
            <a:spLocks noGrp="1"/>
          </p:cNvSpPr>
          <p:nvPr>
            <p:ph type="title"/>
          </p:nvPr>
        </p:nvSpPr>
        <p:spPr>
          <a:xfrm>
            <a:off x="609600" y="266701"/>
            <a:ext cx="10972800" cy="1151465"/>
          </a:xfrm>
          <a:prstGeom prst="rect">
            <a:avLst/>
          </a:prstGeom>
        </p:spPr>
        <p:txBody>
          <a:bodyPr vert="horz" lIns="91440" tIns="45720" rIns="91440" bIns="45720" rtlCol="0" anchor="b">
            <a:noAutofit/>
          </a:bodyPr>
          <a:lstStyle/>
          <a:p>
            <a:r>
              <a:rPr lang="en-US" dirty="0"/>
              <a:t>Click to edit Master title style</a:t>
            </a:r>
          </a:p>
        </p:txBody>
      </p:sp>
      <p:grpSp>
        <p:nvGrpSpPr>
          <p:cNvPr id="8" name="Group 7">
            <a:extLst>
              <a:ext uri="{FF2B5EF4-FFF2-40B4-BE49-F238E27FC236}">
                <a16:creationId xmlns:a16="http://schemas.microsoft.com/office/drawing/2014/main" id="{D381F148-9032-5D48-876C-5C27D96A55CD}"/>
              </a:ext>
            </a:extLst>
          </p:cNvPr>
          <p:cNvGrpSpPr/>
          <p:nvPr userDrawn="1"/>
        </p:nvGrpSpPr>
        <p:grpSpPr>
          <a:xfrm>
            <a:off x="-8128" y="1"/>
            <a:ext cx="12200128" cy="266700"/>
            <a:chOff x="-6422" y="0"/>
            <a:chExt cx="9150096" cy="200025"/>
          </a:xfrm>
        </p:grpSpPr>
        <p:sp>
          <p:nvSpPr>
            <p:cNvPr id="15" name="Rectangle 14">
              <a:extLst>
                <a:ext uri="{FF2B5EF4-FFF2-40B4-BE49-F238E27FC236}">
                  <a16:creationId xmlns:a16="http://schemas.microsoft.com/office/drawing/2014/main" id="{CE47FBBA-B6D0-3D46-922F-CCB1B41CA392}"/>
                </a:ext>
              </a:extLst>
            </p:cNvPr>
            <p:cNvSpPr/>
            <p:nvPr userDrawn="1"/>
          </p:nvSpPr>
          <p:spPr>
            <a:xfrm>
              <a:off x="-6422" y="0"/>
              <a:ext cx="3054096" cy="2000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23" name="Rectangle 22">
              <a:extLst>
                <a:ext uri="{FF2B5EF4-FFF2-40B4-BE49-F238E27FC236}">
                  <a16:creationId xmlns:a16="http://schemas.microsoft.com/office/drawing/2014/main" id="{18D7D9A1-FFB7-3640-811B-01DF8D7B6E9E}"/>
                </a:ext>
              </a:extLst>
            </p:cNvPr>
            <p:cNvSpPr/>
            <p:nvPr userDrawn="1"/>
          </p:nvSpPr>
          <p:spPr>
            <a:xfrm>
              <a:off x="6089578" y="0"/>
              <a:ext cx="3054096" cy="200025"/>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14" name="Rectangle 13">
              <a:extLst>
                <a:ext uri="{FF2B5EF4-FFF2-40B4-BE49-F238E27FC236}">
                  <a16:creationId xmlns:a16="http://schemas.microsoft.com/office/drawing/2014/main" id="{65442EC8-751E-9E40-958F-91D84CB82668}"/>
                </a:ext>
              </a:extLst>
            </p:cNvPr>
            <p:cNvSpPr/>
            <p:nvPr userDrawn="1"/>
          </p:nvSpPr>
          <p:spPr>
            <a:xfrm>
              <a:off x="3047798" y="0"/>
              <a:ext cx="3054096" cy="2000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grpSp>
      <p:sp>
        <p:nvSpPr>
          <p:cNvPr id="3" name="Text Placeholder 2">
            <a:extLst>
              <a:ext uri="{FF2B5EF4-FFF2-40B4-BE49-F238E27FC236}">
                <a16:creationId xmlns:a16="http://schemas.microsoft.com/office/drawing/2014/main" id="{C1ED5DBA-4B69-4D49-9FCE-D5F9E6ED364B}"/>
              </a:ext>
            </a:extLst>
          </p:cNvPr>
          <p:cNvSpPr>
            <a:spLocks noGrp="1"/>
          </p:cNvSpPr>
          <p:nvPr>
            <p:ph type="body" idx="1"/>
          </p:nvPr>
        </p:nvSpPr>
        <p:spPr>
          <a:xfrm>
            <a:off x="609599" y="1586578"/>
            <a:ext cx="10972791" cy="36759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4315268"/>
      </p:ext>
    </p:extLst>
  </p:cSld>
  <p:clrMap bg1="lt1" tx1="dk1" bg2="lt2" tx2="dk2" accent1="accent1" accent2="accent2" accent3="accent3" accent4="accent4" accent5="accent5" accent6="accent6" hlink="hlink" folHlink="folHlink"/>
  <p:sldLayoutIdLst>
    <p:sldLayoutId id="2147483801" r:id="rId1"/>
  </p:sldLayoutIdLst>
  <p:hf hdr="0" ftr="0" dt="0"/>
  <p:txStyles>
    <p:titleStyle>
      <a:lvl1pPr algn="l" defTabSz="457200" rtl="0" eaLnBrk="1" latinLnBrk="0" hangingPunct="1">
        <a:lnSpc>
          <a:spcPts val="4000"/>
        </a:lnSpc>
        <a:spcBef>
          <a:spcPct val="0"/>
        </a:spcBef>
        <a:buNone/>
        <a:defRPr sz="4000" kern="1200">
          <a:solidFill>
            <a:schemeClr val="tx1"/>
          </a:solidFill>
          <a:latin typeface="+mj-lt"/>
          <a:ea typeface="+mj-ea"/>
          <a:cs typeface="+mj-cs"/>
        </a:defRPr>
      </a:lvl1pPr>
    </p:titleStyle>
    <p:bodyStyle>
      <a:lvl1pPr marL="174625" marR="0" indent="-1746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400" b="0" i="0" kern="1200" dirty="0">
          <a:solidFill>
            <a:srgbClr val="145D7D"/>
          </a:solidFill>
          <a:latin typeface="Calibri Light" panose="020F0302020204030204" pitchFamily="34" charset="0"/>
          <a:ea typeface="+mn-ea"/>
          <a:cs typeface="Calibri Light" panose="020F0302020204030204" pitchFamily="34" charset="0"/>
        </a:defRPr>
      </a:lvl1pPr>
      <a:lvl2pPr marL="631825" marR="0" indent="-1746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400" b="0" i="0" kern="1200" dirty="0">
          <a:solidFill>
            <a:srgbClr val="145D7D"/>
          </a:solidFill>
          <a:latin typeface="Calibri Light" panose="020F0302020204030204" pitchFamily="34" charset="0"/>
          <a:ea typeface="+mn-ea"/>
          <a:cs typeface="Calibri Light" panose="020F0302020204030204" pitchFamily="34" charset="0"/>
        </a:defRPr>
      </a:lvl2pPr>
      <a:lvl3pPr marL="1087438" marR="0" indent="-1730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400" b="0" i="0" kern="1200" dirty="0">
          <a:solidFill>
            <a:srgbClr val="145D7D"/>
          </a:solidFill>
          <a:latin typeface="Calibri Light" panose="020F0302020204030204" pitchFamily="34" charset="0"/>
          <a:ea typeface="+mn-ea"/>
          <a:cs typeface="Calibri Light" panose="020F0302020204030204" pitchFamily="34" charset="0"/>
        </a:defRPr>
      </a:lvl3pPr>
      <a:lvl4pPr marL="1544638" marR="0" indent="-1730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b="0" i="0" kern="1200">
          <a:solidFill>
            <a:srgbClr val="145D7D"/>
          </a:solidFill>
          <a:latin typeface="Calibri Light" panose="020F0302020204030204" pitchFamily="34" charset="0"/>
          <a:ea typeface="+mn-ea"/>
          <a:cs typeface="Calibri Light" panose="020F0302020204030204" pitchFamily="34" charset="0"/>
        </a:defRPr>
      </a:lvl4pPr>
      <a:lvl5pPr marL="2000250" marR="0"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400" b="0" i="0" kern="1200" dirty="0">
          <a:solidFill>
            <a:srgbClr val="145D7D"/>
          </a:solidFill>
          <a:latin typeface="Calibri Light" panose="020F0302020204030204" pitchFamily="34" charset="0"/>
          <a:ea typeface="+mn-ea"/>
          <a:cs typeface="Calibri Light" panose="020F03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12" userDrawn="1">
          <p15:clr>
            <a:srgbClr val="F26B43"/>
          </p15:clr>
        </p15:guide>
        <p15:guide id="2" pos="3840" userDrawn="1">
          <p15:clr>
            <a:srgbClr val="F26B43"/>
          </p15:clr>
        </p15:guide>
        <p15:guide id="3" orient="horz" pos="1488" userDrawn="1">
          <p15:clr>
            <a:srgbClr val="F26B43"/>
          </p15:clr>
        </p15:guide>
        <p15:guide id="4" pos="384" userDrawn="1">
          <p15:clr>
            <a:srgbClr val="F26B43"/>
          </p15:clr>
        </p15:guide>
        <p15:guide id="5" pos="7296" userDrawn="1">
          <p15:clr>
            <a:srgbClr val="F26B43"/>
          </p15:clr>
        </p15:guide>
        <p15:guide id="6" orient="horz" pos="368" userDrawn="1">
          <p15:clr>
            <a:srgbClr val="F26B43"/>
          </p15:clr>
        </p15:guide>
        <p15:guide id="7" pos="2560" userDrawn="1">
          <p15:clr>
            <a:srgbClr val="F26B43"/>
          </p15:clr>
        </p15:guide>
        <p15:guide id="8" pos="5120" userDrawn="1">
          <p15:clr>
            <a:srgbClr val="F26B43"/>
          </p15:clr>
        </p15:guide>
        <p15:guide id="9" orient="horz" pos="404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68E30006-D25D-F747-A134-B57A933925B4}"/>
              </a:ext>
            </a:extLst>
          </p:cNvPr>
          <p:cNvSpPr>
            <a:spLocks noGrp="1"/>
          </p:cNvSpPr>
          <p:nvPr>
            <p:ph type="body" idx="1"/>
          </p:nvPr>
        </p:nvSpPr>
        <p:spPr>
          <a:xfrm>
            <a:off x="609600" y="1600202"/>
            <a:ext cx="10972800" cy="3657599"/>
          </a:xfrm>
          <a:prstGeom prst="rect">
            <a:avLst/>
          </a:prstGeom>
        </p:spPr>
        <p:txBody>
          <a:bodyPr vert="horz" lIns="91440" tIns="45720" rIns="91440" bIns="45720" rtlCol="0">
            <a:noAutofit/>
          </a:bodyPr>
          <a:lstStyle/>
          <a:p>
            <a:pPr marL="232828" marR="0" lvl="0" indent="-232828"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145D7D"/>
                </a:solidFill>
                <a:effectLst/>
                <a:uLnTx/>
                <a:uFillTx/>
                <a:latin typeface="Calibri Light" panose="020F0302020204030204" pitchFamily="34" charset="0"/>
                <a:ea typeface="+mn-ea"/>
                <a:cs typeface="Calibri Light" panose="020F0302020204030204" pitchFamily="34" charset="0"/>
              </a:rPr>
              <a:t>Click to edit Master text styles</a:t>
            </a:r>
          </a:p>
          <a:p>
            <a:pPr marL="842412" marR="0" lvl="1" indent="-232828"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145D7D"/>
                </a:solidFill>
                <a:effectLst/>
                <a:uLnTx/>
                <a:uFillTx/>
                <a:latin typeface="Calibri Light" panose="020F0302020204030204" pitchFamily="34" charset="0"/>
                <a:ea typeface="+mn-ea"/>
                <a:cs typeface="Calibri Light" panose="020F0302020204030204" pitchFamily="34" charset="0"/>
              </a:rPr>
              <a:t>Second level</a:t>
            </a:r>
          </a:p>
          <a:p>
            <a:pPr marL="1449881" marR="0" lvl="2" indent="-230712"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145D7D"/>
                </a:solidFill>
                <a:effectLst/>
                <a:uLnTx/>
                <a:uFillTx/>
                <a:latin typeface="Calibri Light" panose="020F0302020204030204" pitchFamily="34" charset="0"/>
                <a:ea typeface="+mn-ea"/>
                <a:cs typeface="Calibri Light" panose="020F0302020204030204" pitchFamily="34" charset="0"/>
              </a:rPr>
              <a:t>Third level</a:t>
            </a:r>
          </a:p>
          <a:p>
            <a:pPr marL="2059466" marR="0" lvl="3" indent="-230712"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145D7D"/>
                </a:solidFill>
                <a:effectLst/>
                <a:uLnTx/>
                <a:uFillTx/>
                <a:latin typeface="Calibri Light" panose="020F0302020204030204" pitchFamily="34" charset="0"/>
                <a:ea typeface="+mn-ea"/>
                <a:cs typeface="Calibri Light" panose="020F0302020204030204" pitchFamily="34" charset="0"/>
              </a:rPr>
              <a:t>Fourth level</a:t>
            </a:r>
          </a:p>
          <a:p>
            <a:pPr marL="2666933" marR="0" lvl="4" indent="-228594"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145D7D"/>
                </a:solidFill>
                <a:effectLst/>
                <a:uLnTx/>
                <a:uFillTx/>
                <a:latin typeface="Calibri Light" panose="020F0302020204030204" pitchFamily="34" charset="0"/>
                <a:ea typeface="+mn-ea"/>
                <a:cs typeface="Calibri Light" panose="020F0302020204030204" pitchFamily="34" charset="0"/>
              </a:rPr>
              <a:t>Fifth level</a:t>
            </a:r>
          </a:p>
        </p:txBody>
      </p:sp>
      <p:sp>
        <p:nvSpPr>
          <p:cNvPr id="15" name="Title Placeholder 1">
            <a:extLst>
              <a:ext uri="{FF2B5EF4-FFF2-40B4-BE49-F238E27FC236}">
                <a16:creationId xmlns:a16="http://schemas.microsoft.com/office/drawing/2014/main" id="{6B9C2B57-3322-A440-838F-206E9B2CB606}"/>
              </a:ext>
            </a:extLst>
          </p:cNvPr>
          <p:cNvSpPr>
            <a:spLocks noGrp="1"/>
          </p:cNvSpPr>
          <p:nvPr>
            <p:ph type="title"/>
          </p:nvPr>
        </p:nvSpPr>
        <p:spPr>
          <a:xfrm>
            <a:off x="609600" y="275167"/>
            <a:ext cx="10972800" cy="1143000"/>
          </a:xfrm>
          <a:prstGeom prst="rect">
            <a:avLst/>
          </a:prstGeom>
        </p:spPr>
        <p:txBody>
          <a:bodyPr vert="horz" lIns="91440" tIns="45720" rIns="91440" bIns="45720" rtlCol="0" anchor="b">
            <a:noAutofit/>
          </a:bodyPr>
          <a:lstStyle/>
          <a:p>
            <a:r>
              <a:rPr kumimoji="0" lang="en-US" sz="5333" b="0" i="0" u="none" strike="noStrike" kern="1200" cap="none" spc="0" normalizeH="0" baseline="0" noProof="0" dirty="0">
                <a:ln>
                  <a:noFill/>
                </a:ln>
                <a:solidFill>
                  <a:srgbClr val="009681"/>
                </a:solidFill>
                <a:effectLst/>
                <a:uLnTx/>
                <a:uFillTx/>
                <a:latin typeface="+mj-lt"/>
                <a:ea typeface="+mj-ea"/>
                <a:cs typeface="+mj-cs"/>
              </a:rPr>
              <a:t>Click to edit Master title style</a:t>
            </a:r>
            <a:endParaRPr lang="en-US" dirty="0"/>
          </a:p>
        </p:txBody>
      </p:sp>
      <p:sp>
        <p:nvSpPr>
          <p:cNvPr id="19" name="Slide Number Placeholder 5">
            <a:extLst>
              <a:ext uri="{FF2B5EF4-FFF2-40B4-BE49-F238E27FC236}">
                <a16:creationId xmlns:a16="http://schemas.microsoft.com/office/drawing/2014/main" id="{C45C383A-C617-EC47-BFF0-496E25EC9846}"/>
              </a:ext>
            </a:extLst>
          </p:cNvPr>
          <p:cNvSpPr>
            <a:spLocks noGrp="1"/>
          </p:cNvSpPr>
          <p:nvPr>
            <p:ph type="sldNum" sz="quarter" idx="4"/>
          </p:nvPr>
        </p:nvSpPr>
        <p:spPr>
          <a:xfrm>
            <a:off x="2084685" y="6293563"/>
            <a:ext cx="1340097" cy="318036"/>
          </a:xfrm>
          <a:prstGeom prst="rect">
            <a:avLst/>
          </a:prstGeom>
        </p:spPr>
        <p:txBody>
          <a:bodyPr vert="horz" lIns="0" tIns="45720" rIns="0" bIns="45720" rtlCol="0" anchor="ctr"/>
          <a:lstStyle>
            <a:lvl1pPr algn="l">
              <a:defRPr sz="1133" b="1" i="0" kern="800" spc="133" baseline="0">
                <a:solidFill>
                  <a:schemeClr val="accent1"/>
                </a:solidFill>
                <a:latin typeface="Calibri Light" panose="020F0302020204030204" pitchFamily="34" charset="0"/>
                <a:cs typeface="Calibri Light" panose="020F0302020204030204" pitchFamily="34" charset="0"/>
              </a:defRPr>
            </a:lvl1pPr>
          </a:lstStyle>
          <a:p>
            <a:r>
              <a:rPr lang="en-US" dirty="0"/>
              <a:t>|    page </a:t>
            </a:r>
            <a:fld id="{B3DE90FA-8B37-E54B-A398-2EB3CD9D890B}" type="slidenum">
              <a:rPr lang="en-US" smtClean="0"/>
              <a:pPr/>
              <a:t>‹#›</a:t>
            </a:fld>
            <a:endParaRPr lang="en-US" dirty="0"/>
          </a:p>
        </p:txBody>
      </p:sp>
      <p:sp>
        <p:nvSpPr>
          <p:cNvPr id="20" name="TextBox 19">
            <a:extLst>
              <a:ext uri="{FF2B5EF4-FFF2-40B4-BE49-F238E27FC236}">
                <a16:creationId xmlns:a16="http://schemas.microsoft.com/office/drawing/2014/main" id="{F0DC6A44-3528-7B4F-BFC5-95D47B0FE535}"/>
              </a:ext>
            </a:extLst>
          </p:cNvPr>
          <p:cNvSpPr txBox="1"/>
          <p:nvPr userDrawn="1"/>
        </p:nvSpPr>
        <p:spPr>
          <a:xfrm>
            <a:off x="609611" y="6293563"/>
            <a:ext cx="1818544" cy="287323"/>
          </a:xfrm>
          <a:prstGeom prst="rect">
            <a:avLst/>
          </a:prstGeom>
          <a:noFill/>
        </p:spPr>
        <p:txBody>
          <a:bodyPr wrap="square" rIns="0" rtlCol="0">
            <a:spAutoFit/>
          </a:bodyPr>
          <a:lstStyle/>
          <a:p>
            <a:pPr>
              <a:lnSpc>
                <a:spcPct val="100000"/>
              </a:lnSpc>
            </a:pPr>
            <a:r>
              <a:rPr lang="en-US" sz="1267" b="1" i="0" kern="1200" dirty="0" err="1">
                <a:solidFill>
                  <a:schemeClr val="accent1"/>
                </a:solidFill>
                <a:latin typeface="+mn-lt"/>
                <a:ea typeface="+mn-ea"/>
                <a:cs typeface="Calibri" panose="020F0502020204030204" pitchFamily="34" charset="0"/>
              </a:rPr>
              <a:t>colpachealth.org</a:t>
            </a:r>
            <a:endParaRPr lang="en-US" sz="1267" b="1" i="0" kern="1200" dirty="0">
              <a:solidFill>
                <a:schemeClr val="accent1"/>
              </a:solidFill>
              <a:latin typeface="+mn-lt"/>
              <a:ea typeface="+mn-ea"/>
              <a:cs typeface="Calibri" panose="020F0502020204030204" pitchFamily="34" charset="0"/>
            </a:endParaRPr>
          </a:p>
        </p:txBody>
      </p:sp>
      <p:grpSp>
        <p:nvGrpSpPr>
          <p:cNvPr id="24" name="Group 23">
            <a:extLst>
              <a:ext uri="{FF2B5EF4-FFF2-40B4-BE49-F238E27FC236}">
                <a16:creationId xmlns:a16="http://schemas.microsoft.com/office/drawing/2014/main" id="{2795F94D-A610-3948-BC17-CA90E10EB5D4}"/>
              </a:ext>
            </a:extLst>
          </p:cNvPr>
          <p:cNvGrpSpPr/>
          <p:nvPr userDrawn="1"/>
        </p:nvGrpSpPr>
        <p:grpSpPr>
          <a:xfrm>
            <a:off x="-8128" y="1"/>
            <a:ext cx="12200128" cy="266700"/>
            <a:chOff x="-6422" y="0"/>
            <a:chExt cx="9150096" cy="200025"/>
          </a:xfrm>
        </p:grpSpPr>
        <p:sp>
          <p:nvSpPr>
            <p:cNvPr id="25" name="Rectangle 24">
              <a:extLst>
                <a:ext uri="{FF2B5EF4-FFF2-40B4-BE49-F238E27FC236}">
                  <a16:creationId xmlns:a16="http://schemas.microsoft.com/office/drawing/2014/main" id="{32000131-BEE5-E442-929F-10CE1728C5C0}"/>
                </a:ext>
              </a:extLst>
            </p:cNvPr>
            <p:cNvSpPr/>
            <p:nvPr userDrawn="1"/>
          </p:nvSpPr>
          <p:spPr>
            <a:xfrm>
              <a:off x="-6422" y="0"/>
              <a:ext cx="3054096" cy="2000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26" name="Rectangle 25">
              <a:extLst>
                <a:ext uri="{FF2B5EF4-FFF2-40B4-BE49-F238E27FC236}">
                  <a16:creationId xmlns:a16="http://schemas.microsoft.com/office/drawing/2014/main" id="{784CC382-6026-0B41-B3CC-3028874FAF77}"/>
                </a:ext>
              </a:extLst>
            </p:cNvPr>
            <p:cNvSpPr/>
            <p:nvPr userDrawn="1"/>
          </p:nvSpPr>
          <p:spPr>
            <a:xfrm>
              <a:off x="6089578" y="0"/>
              <a:ext cx="3054096" cy="200025"/>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27" name="Rectangle 26">
              <a:extLst>
                <a:ext uri="{FF2B5EF4-FFF2-40B4-BE49-F238E27FC236}">
                  <a16:creationId xmlns:a16="http://schemas.microsoft.com/office/drawing/2014/main" id="{B6E4DD3A-8B34-DE44-83A7-9E9C145FAA85}"/>
                </a:ext>
              </a:extLst>
            </p:cNvPr>
            <p:cNvSpPr/>
            <p:nvPr userDrawn="1"/>
          </p:nvSpPr>
          <p:spPr>
            <a:xfrm>
              <a:off x="3047798" y="0"/>
              <a:ext cx="3054096" cy="2000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grpSp>
    </p:spTree>
    <p:extLst>
      <p:ext uri="{BB962C8B-B14F-4D97-AF65-F5344CB8AC3E}">
        <p14:creationId xmlns:p14="http://schemas.microsoft.com/office/powerpoint/2010/main" val="1530881926"/>
      </p:ext>
    </p:extLst>
  </p:cSld>
  <p:clrMap bg1="lt1" tx1="dk1" bg2="lt2" tx2="dk2" accent1="accent1" accent2="accent2" accent3="accent3" accent4="accent4" accent5="accent5" accent6="accent6" hlink="hlink" folHlink="folHlink"/>
  <p:sldLayoutIdLst>
    <p:sldLayoutId id="2147483812" r:id="rId1"/>
    <p:sldLayoutId id="2147483803" r:id="rId2"/>
  </p:sldLayoutIdLst>
  <p:hf hdr="0" ftr="0" dt="0"/>
  <p:txStyles>
    <p:titleStyle>
      <a:lvl1pPr marL="0" marR="0" indent="0" algn="l" defTabSz="457200" rtl="0" eaLnBrk="1" fontAlgn="auto" latinLnBrk="0" hangingPunct="1">
        <a:lnSpc>
          <a:spcPts val="4000"/>
        </a:lnSpc>
        <a:spcBef>
          <a:spcPct val="0"/>
        </a:spcBef>
        <a:spcAft>
          <a:spcPts val="0"/>
        </a:spcAft>
        <a:buClrTx/>
        <a:buSzTx/>
        <a:buFontTx/>
        <a:buNone/>
        <a:tabLst/>
        <a:defRPr lang="en-US" sz="4000" kern="1200" noProof="0" dirty="0">
          <a:solidFill>
            <a:schemeClr val="tx1"/>
          </a:solidFill>
          <a:latin typeface="+mj-lt"/>
          <a:ea typeface="+mj-ea"/>
          <a:cs typeface="+mj-cs"/>
        </a:defRPr>
      </a:lvl1pPr>
    </p:titleStyle>
    <p:bodyStyle>
      <a:lvl1pPr marL="174625" marR="0" indent="-1746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000" kern="1200">
          <a:solidFill>
            <a:schemeClr val="accent1"/>
          </a:solidFill>
          <a:latin typeface="+mn-lt"/>
          <a:ea typeface="+mn-ea"/>
          <a:cs typeface="+mn-cs"/>
        </a:defRPr>
      </a:lvl1pPr>
      <a:lvl2pPr marL="631825" marR="0" indent="-1746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000" b="0" i="0" kern="1200">
          <a:solidFill>
            <a:srgbClr val="003C71"/>
          </a:solidFill>
          <a:latin typeface="+mn-lt"/>
          <a:ea typeface="+mn-ea"/>
          <a:cs typeface="+mn-cs"/>
        </a:defRPr>
      </a:lvl2pPr>
      <a:lvl3pPr marL="1087438" marR="0" indent="-1730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400" b="0" i="0" kern="1200">
          <a:solidFill>
            <a:srgbClr val="003C71"/>
          </a:solidFill>
          <a:latin typeface="Calibri Light" panose="020F0302020204030204" pitchFamily="34" charset="0"/>
          <a:ea typeface="+mn-ea"/>
          <a:cs typeface="Calibri Light" panose="020F0302020204030204" pitchFamily="34" charset="0"/>
        </a:defRPr>
      </a:lvl3pPr>
      <a:lvl4pPr marL="1544638" marR="0" indent="-1730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1200">
          <a:solidFill>
            <a:srgbClr val="003C71"/>
          </a:solidFill>
          <a:latin typeface="+mn-lt"/>
          <a:ea typeface="+mn-ea"/>
          <a:cs typeface="+mn-cs"/>
        </a:defRPr>
      </a:lvl4pPr>
      <a:lvl5pPr marL="2000250" marR="0"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400" b="0" i="0" kern="1200">
          <a:solidFill>
            <a:srgbClr val="003C71"/>
          </a:solidFill>
          <a:latin typeface="Calibri Light" panose="020F0302020204030204" pitchFamily="34" charset="0"/>
          <a:ea typeface="+mn-ea"/>
          <a:cs typeface="Calibri Light" panose="020F03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88" userDrawn="1">
          <p15:clr>
            <a:srgbClr val="F26B43"/>
          </p15:clr>
        </p15:guide>
        <p15:guide id="2" pos="3840" userDrawn="1">
          <p15:clr>
            <a:srgbClr val="F26B43"/>
          </p15:clr>
        </p15:guide>
        <p15:guide id="3" orient="horz" pos="3856" userDrawn="1">
          <p15:clr>
            <a:srgbClr val="F26B43"/>
          </p15:clr>
        </p15:guide>
        <p15:guide id="4" orient="horz" pos="368" userDrawn="1">
          <p15:clr>
            <a:srgbClr val="F26B43"/>
          </p15:clr>
        </p15:guide>
        <p15:guide id="5" pos="384" userDrawn="1">
          <p15:clr>
            <a:srgbClr val="F26B43"/>
          </p15:clr>
        </p15:guide>
        <p15:guide id="6" pos="7296" userDrawn="1">
          <p15:clr>
            <a:srgbClr val="F26B43"/>
          </p15:clr>
        </p15:guide>
        <p15:guide id="7" pos="5120" userDrawn="1">
          <p15:clr>
            <a:srgbClr val="F26B43"/>
          </p15:clr>
        </p15:guide>
        <p15:guide id="8" pos="1312"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descr="jcc-v-rgb.png">
            <a:extLst>
              <a:ext uri="{FF2B5EF4-FFF2-40B4-BE49-F238E27FC236}">
                <a16:creationId xmlns:a16="http://schemas.microsoft.com/office/drawing/2014/main" id="{2B7C4F97-8428-0C45-8B95-6CBCDC5301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53496" y="5544280"/>
            <a:ext cx="2069853" cy="1075747"/>
          </a:xfrm>
          <a:prstGeom prst="rect">
            <a:avLst/>
          </a:prstGeom>
        </p:spPr>
      </p:pic>
      <p:sp>
        <p:nvSpPr>
          <p:cNvPr id="17" name="TextBox 16">
            <a:extLst>
              <a:ext uri="{FF2B5EF4-FFF2-40B4-BE49-F238E27FC236}">
                <a16:creationId xmlns:a16="http://schemas.microsoft.com/office/drawing/2014/main" id="{CE914B0F-4BBC-2742-8421-F5C4502ACFCB}"/>
              </a:ext>
            </a:extLst>
          </p:cNvPr>
          <p:cNvSpPr txBox="1"/>
          <p:nvPr userDrawn="1"/>
        </p:nvSpPr>
        <p:spPr>
          <a:xfrm>
            <a:off x="609610" y="5573897"/>
            <a:ext cx="4174197" cy="938719"/>
          </a:xfrm>
          <a:prstGeom prst="rect">
            <a:avLst/>
          </a:prstGeom>
          <a:noFill/>
        </p:spPr>
        <p:txBody>
          <a:bodyPr wrap="square" rtlCol="0">
            <a:spAutoFit/>
          </a:bodyPr>
          <a:lstStyle/>
          <a:p>
            <a:pPr>
              <a:lnSpc>
                <a:spcPts val="2200"/>
              </a:lnSpc>
            </a:pPr>
            <a:endParaRPr lang="en-US" sz="2000" b="1" i="0" dirty="0">
              <a:solidFill>
                <a:srgbClr val="285C4D"/>
              </a:solidFill>
              <a:latin typeface="+mn-lt"/>
              <a:cs typeface="Calibri"/>
            </a:endParaRPr>
          </a:p>
          <a:p>
            <a:pPr>
              <a:lnSpc>
                <a:spcPts val="2200"/>
              </a:lnSpc>
            </a:pPr>
            <a:r>
              <a:rPr lang="en-US" sz="2000" b="1" i="0" dirty="0" err="1">
                <a:solidFill>
                  <a:srgbClr val="285C4D"/>
                </a:solidFill>
                <a:latin typeface="+mn-lt"/>
                <a:cs typeface="Calibri"/>
              </a:rPr>
              <a:t>jacksoncareconnect.org</a:t>
            </a:r>
            <a:endParaRPr lang="en-US" sz="2000" b="1" i="0" dirty="0">
              <a:solidFill>
                <a:srgbClr val="285C4D"/>
              </a:solidFill>
              <a:latin typeface="Calibri"/>
              <a:cs typeface="Calibri"/>
            </a:endParaRPr>
          </a:p>
          <a:p>
            <a:pPr>
              <a:lnSpc>
                <a:spcPts val="2200"/>
              </a:lnSpc>
            </a:pPr>
            <a:r>
              <a:rPr lang="en-US" sz="2000" b="0" i="0" dirty="0" err="1">
                <a:solidFill>
                  <a:srgbClr val="285C4D"/>
                </a:solidFill>
                <a:latin typeface="Calibri Light"/>
                <a:cs typeface="Calibri Light"/>
              </a:rPr>
              <a:t>facebook.com</a:t>
            </a:r>
            <a:r>
              <a:rPr lang="en-US" sz="2000" b="0" i="0" dirty="0">
                <a:solidFill>
                  <a:srgbClr val="285C4D"/>
                </a:solidFill>
                <a:latin typeface="Calibri Light"/>
                <a:cs typeface="Calibri Light"/>
              </a:rPr>
              <a:t>/</a:t>
            </a:r>
            <a:r>
              <a:rPr lang="en-US" sz="2000" b="0" i="0" dirty="0" err="1">
                <a:solidFill>
                  <a:srgbClr val="285C4D"/>
                </a:solidFill>
                <a:latin typeface="Calibri Light"/>
                <a:cs typeface="Calibri Light"/>
              </a:rPr>
              <a:t>jacksoncareconnect</a:t>
            </a:r>
            <a:endParaRPr lang="en-US" sz="2000" b="0" i="0" dirty="0">
              <a:solidFill>
                <a:srgbClr val="285C4D"/>
              </a:solidFill>
              <a:latin typeface="Calibri Light"/>
              <a:cs typeface="Calibri Light"/>
            </a:endParaRPr>
          </a:p>
        </p:txBody>
      </p:sp>
      <p:sp>
        <p:nvSpPr>
          <p:cNvPr id="21" name="Rectangle 20">
            <a:extLst>
              <a:ext uri="{FF2B5EF4-FFF2-40B4-BE49-F238E27FC236}">
                <a16:creationId xmlns:a16="http://schemas.microsoft.com/office/drawing/2014/main" id="{B68B0AB2-7764-A54A-8596-06F1A5D17607}"/>
              </a:ext>
            </a:extLst>
          </p:cNvPr>
          <p:cNvSpPr/>
          <p:nvPr userDrawn="1"/>
        </p:nvSpPr>
        <p:spPr>
          <a:xfrm>
            <a:off x="0" y="6744212"/>
            <a:ext cx="12192000" cy="132581"/>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2" name="Title Placeholder 1"/>
          <p:cNvSpPr>
            <a:spLocks noGrp="1"/>
          </p:cNvSpPr>
          <p:nvPr>
            <p:ph type="title"/>
          </p:nvPr>
        </p:nvSpPr>
        <p:spPr>
          <a:xfrm>
            <a:off x="609600" y="390885"/>
            <a:ext cx="10972800" cy="1027281"/>
          </a:xfrm>
          <a:prstGeom prst="rect">
            <a:avLst/>
          </a:prstGeom>
        </p:spPr>
        <p:txBody>
          <a:bodyPr vert="horz" lIns="91440" tIns="45720" rIns="91440" bIns="45720" rtlCol="0" anchor="b">
            <a:noAutofit/>
          </a:bodyPr>
          <a:lstStyle/>
          <a:p>
            <a:r>
              <a:rPr lang="en-US" dirty="0"/>
              <a:t>Click to edit Master title style</a:t>
            </a:r>
          </a:p>
        </p:txBody>
      </p:sp>
      <p:grpSp>
        <p:nvGrpSpPr>
          <p:cNvPr id="13" name="Group 12">
            <a:extLst>
              <a:ext uri="{FF2B5EF4-FFF2-40B4-BE49-F238E27FC236}">
                <a16:creationId xmlns:a16="http://schemas.microsoft.com/office/drawing/2014/main" id="{B87CDF6A-7222-5944-99A7-F11AEF083F72}"/>
              </a:ext>
            </a:extLst>
          </p:cNvPr>
          <p:cNvGrpSpPr/>
          <p:nvPr userDrawn="1"/>
        </p:nvGrpSpPr>
        <p:grpSpPr>
          <a:xfrm>
            <a:off x="-8563" y="1"/>
            <a:ext cx="12200128" cy="266700"/>
            <a:chOff x="-6422" y="0"/>
            <a:chExt cx="9150096" cy="200025"/>
          </a:xfrm>
        </p:grpSpPr>
        <p:sp>
          <p:nvSpPr>
            <p:cNvPr id="14" name="Rectangle 13">
              <a:extLst>
                <a:ext uri="{FF2B5EF4-FFF2-40B4-BE49-F238E27FC236}">
                  <a16:creationId xmlns:a16="http://schemas.microsoft.com/office/drawing/2014/main" id="{65442EC8-751E-9E40-958F-91D84CB82668}"/>
                </a:ext>
              </a:extLst>
            </p:cNvPr>
            <p:cNvSpPr/>
            <p:nvPr userDrawn="1"/>
          </p:nvSpPr>
          <p:spPr>
            <a:xfrm>
              <a:off x="3047798" y="0"/>
              <a:ext cx="3054096" cy="200025"/>
            </a:xfrm>
            <a:prstGeom prst="rect">
              <a:avLst/>
            </a:prstGeom>
            <a:solidFill>
              <a:srgbClr val="2DC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15" name="Rectangle 14">
              <a:extLst>
                <a:ext uri="{FF2B5EF4-FFF2-40B4-BE49-F238E27FC236}">
                  <a16:creationId xmlns:a16="http://schemas.microsoft.com/office/drawing/2014/main" id="{CE47FBBA-B6D0-3D46-922F-CCB1B41CA392}"/>
                </a:ext>
              </a:extLst>
            </p:cNvPr>
            <p:cNvSpPr/>
            <p:nvPr userDrawn="1"/>
          </p:nvSpPr>
          <p:spPr>
            <a:xfrm>
              <a:off x="-6422" y="0"/>
              <a:ext cx="3054096" cy="200025"/>
            </a:xfrm>
            <a:prstGeom prst="rect">
              <a:avLst/>
            </a:prstGeom>
            <a:solidFill>
              <a:srgbClr val="285C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23" name="Rectangle 22">
              <a:extLst>
                <a:ext uri="{FF2B5EF4-FFF2-40B4-BE49-F238E27FC236}">
                  <a16:creationId xmlns:a16="http://schemas.microsoft.com/office/drawing/2014/main" id="{18D7D9A1-FFB7-3640-811B-01DF8D7B6E9E}"/>
                </a:ext>
              </a:extLst>
            </p:cNvPr>
            <p:cNvSpPr/>
            <p:nvPr userDrawn="1"/>
          </p:nvSpPr>
          <p:spPr>
            <a:xfrm>
              <a:off x="6089578" y="0"/>
              <a:ext cx="3054096" cy="200025"/>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grpSp>
      <p:sp>
        <p:nvSpPr>
          <p:cNvPr id="5" name="Text Placeholder 4">
            <a:extLst>
              <a:ext uri="{FF2B5EF4-FFF2-40B4-BE49-F238E27FC236}">
                <a16:creationId xmlns:a16="http://schemas.microsoft.com/office/drawing/2014/main" id="{9EAF189B-3D10-434E-AE7C-8C4D7031A263}"/>
              </a:ext>
            </a:extLst>
          </p:cNvPr>
          <p:cNvSpPr>
            <a:spLocks noGrp="1"/>
          </p:cNvSpPr>
          <p:nvPr>
            <p:ph type="body" idx="1"/>
          </p:nvPr>
        </p:nvSpPr>
        <p:spPr>
          <a:xfrm>
            <a:off x="609599" y="1593337"/>
            <a:ext cx="10972791" cy="458309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4315268"/>
      </p:ext>
    </p:extLst>
  </p:cSld>
  <p:clrMap bg1="lt1" tx1="dk1" bg2="lt2" tx2="dk2" accent1="accent1" accent2="accent2" accent3="accent3" accent4="accent4" accent5="accent5" accent6="accent6" hlink="hlink" folHlink="folHlink"/>
  <p:sldLayoutIdLst>
    <p:sldLayoutId id="2147483809" r:id="rId1"/>
  </p:sldLayoutIdLst>
  <p:hf hdr="0" ftr="0" dt="0"/>
  <p:txStyles>
    <p:titleStyle>
      <a:lvl1pPr algn="l" defTabSz="457200" rtl="0" eaLnBrk="1" latinLnBrk="0" hangingPunct="1">
        <a:lnSpc>
          <a:spcPts val="4000"/>
        </a:lnSpc>
        <a:spcBef>
          <a:spcPct val="0"/>
        </a:spcBef>
        <a:buNone/>
        <a:defRPr sz="4000" kern="1200">
          <a:solidFill>
            <a:srgbClr val="285C4D"/>
          </a:solidFill>
          <a:latin typeface="+mj-lt"/>
          <a:ea typeface="+mj-ea"/>
          <a:cs typeface="+mj-cs"/>
        </a:defRPr>
      </a:lvl1pPr>
    </p:titleStyle>
    <p:bodyStyle>
      <a:lvl1pPr marL="174625" marR="0" indent="-1746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400" b="0" i="0" kern="1200" baseline="0" dirty="0">
          <a:solidFill>
            <a:srgbClr val="4B4F54"/>
          </a:solidFill>
          <a:latin typeface="Calibri Light" panose="020F0302020204030204" pitchFamily="34" charset="0"/>
          <a:ea typeface="+mn-ea"/>
          <a:cs typeface="Calibri Light" panose="020F0302020204030204" pitchFamily="34" charset="0"/>
        </a:defRPr>
      </a:lvl1pPr>
      <a:lvl2pPr marL="631825" marR="0" indent="-1746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400" b="0" i="0" kern="1200" baseline="0" dirty="0">
          <a:solidFill>
            <a:srgbClr val="4B4F54"/>
          </a:solidFill>
          <a:latin typeface="Calibri Light" panose="020F0302020204030204" pitchFamily="34" charset="0"/>
          <a:ea typeface="+mn-ea"/>
          <a:cs typeface="Calibri Light" panose="020F0302020204030204" pitchFamily="34" charset="0"/>
        </a:defRPr>
      </a:lvl2pPr>
      <a:lvl3pPr marL="1087438" marR="0" indent="-1730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400" b="0" i="0" kern="1200" baseline="0" dirty="0">
          <a:solidFill>
            <a:srgbClr val="4B4F54"/>
          </a:solidFill>
          <a:latin typeface="Calibri Light" panose="020F0302020204030204" pitchFamily="34" charset="0"/>
          <a:ea typeface="+mn-ea"/>
          <a:cs typeface="Calibri Light" panose="020F0302020204030204" pitchFamily="34" charset="0"/>
        </a:defRPr>
      </a:lvl3pPr>
      <a:lvl4pPr marL="1544638" marR="0" indent="-1730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b="0" i="0" kern="1200" baseline="0">
          <a:solidFill>
            <a:srgbClr val="4B4F54"/>
          </a:solidFill>
          <a:latin typeface="Calibri Light" panose="020F0302020204030204" pitchFamily="34" charset="0"/>
          <a:ea typeface="+mn-ea"/>
          <a:cs typeface="Calibri Light" panose="020F0302020204030204" pitchFamily="34" charset="0"/>
        </a:defRPr>
      </a:lvl4pPr>
      <a:lvl5pPr marL="2000250" marR="0"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400" b="0" i="0" kern="1200" baseline="0" dirty="0">
          <a:solidFill>
            <a:srgbClr val="4B4F54"/>
          </a:solidFill>
          <a:latin typeface="Calibri Light" panose="020F0302020204030204" pitchFamily="34" charset="0"/>
          <a:ea typeface="+mn-ea"/>
          <a:cs typeface="Calibri Light" panose="020F03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12" userDrawn="1">
          <p15:clr>
            <a:srgbClr val="F26B43"/>
          </p15:clr>
        </p15:guide>
        <p15:guide id="2" pos="3840" userDrawn="1">
          <p15:clr>
            <a:srgbClr val="F26B43"/>
          </p15:clr>
        </p15:guide>
        <p15:guide id="3" orient="horz" pos="1488" userDrawn="1">
          <p15:clr>
            <a:srgbClr val="F26B43"/>
          </p15:clr>
        </p15:guide>
        <p15:guide id="4" pos="384" userDrawn="1">
          <p15:clr>
            <a:srgbClr val="F26B43"/>
          </p15:clr>
        </p15:guide>
        <p15:guide id="5" pos="7296" userDrawn="1">
          <p15:clr>
            <a:srgbClr val="F26B43"/>
          </p15:clr>
        </p15:guide>
        <p15:guide id="6" orient="horz" pos="368" userDrawn="1">
          <p15:clr>
            <a:srgbClr val="F26B43"/>
          </p15:clr>
        </p15:guide>
        <p15:guide id="7" pos="2560" userDrawn="1">
          <p15:clr>
            <a:srgbClr val="F26B43"/>
          </p15:clr>
        </p15:guide>
        <p15:guide id="8" pos="512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6B9C2B57-3322-A440-838F-206E9B2CB606}"/>
              </a:ext>
            </a:extLst>
          </p:cNvPr>
          <p:cNvSpPr>
            <a:spLocks noGrp="1"/>
          </p:cNvSpPr>
          <p:nvPr>
            <p:ph type="title"/>
          </p:nvPr>
        </p:nvSpPr>
        <p:spPr>
          <a:xfrm>
            <a:off x="609600" y="275167"/>
            <a:ext cx="10972800" cy="1143000"/>
          </a:xfrm>
          <a:prstGeom prst="rect">
            <a:avLst/>
          </a:prstGeom>
        </p:spPr>
        <p:txBody>
          <a:bodyPr vert="horz" lIns="91440" tIns="45720" rIns="91440" bIns="45720" rtlCol="0" anchor="b">
            <a:noAutofit/>
          </a:bodyPr>
          <a:lstStyle/>
          <a:p>
            <a:r>
              <a:rPr kumimoji="0" lang="en-US" sz="5333" b="0" i="0" u="none" strike="noStrike" kern="1200" cap="none" spc="0" normalizeH="0" baseline="0" noProof="0" dirty="0">
                <a:ln>
                  <a:noFill/>
                </a:ln>
                <a:solidFill>
                  <a:srgbClr val="285C4D"/>
                </a:solidFill>
                <a:effectLst/>
                <a:uLnTx/>
                <a:uFillTx/>
                <a:latin typeface="+mj-lt"/>
                <a:ea typeface="+mj-ea"/>
                <a:cs typeface="+mj-cs"/>
              </a:rPr>
              <a:t>Click to edit Master title style</a:t>
            </a:r>
            <a:endParaRPr lang="en-US" dirty="0"/>
          </a:p>
        </p:txBody>
      </p:sp>
      <p:sp>
        <p:nvSpPr>
          <p:cNvPr id="19" name="Slide Number Placeholder 5">
            <a:extLst>
              <a:ext uri="{FF2B5EF4-FFF2-40B4-BE49-F238E27FC236}">
                <a16:creationId xmlns:a16="http://schemas.microsoft.com/office/drawing/2014/main" id="{C45C383A-C617-EC47-BFF0-496E25EC9846}"/>
              </a:ext>
            </a:extLst>
          </p:cNvPr>
          <p:cNvSpPr>
            <a:spLocks noGrp="1"/>
          </p:cNvSpPr>
          <p:nvPr>
            <p:ph type="sldNum" sz="quarter" idx="4"/>
          </p:nvPr>
        </p:nvSpPr>
        <p:spPr>
          <a:xfrm>
            <a:off x="2543762" y="6293563"/>
            <a:ext cx="1340097" cy="318036"/>
          </a:xfrm>
          <a:prstGeom prst="rect">
            <a:avLst/>
          </a:prstGeom>
        </p:spPr>
        <p:txBody>
          <a:bodyPr vert="horz" lIns="0" tIns="45720" rIns="0" bIns="45720" rtlCol="0" anchor="ctr"/>
          <a:lstStyle>
            <a:lvl1pPr algn="l">
              <a:defRPr sz="1133" b="1" i="0" kern="800" spc="133" baseline="0">
                <a:solidFill>
                  <a:srgbClr val="285C4C"/>
                </a:solidFill>
                <a:latin typeface="Calibri Light" panose="020F0302020204030204" pitchFamily="34" charset="0"/>
                <a:cs typeface="Calibri Light" panose="020F0302020204030204" pitchFamily="34" charset="0"/>
              </a:defRPr>
            </a:lvl1pPr>
          </a:lstStyle>
          <a:p>
            <a:r>
              <a:rPr lang="en-US" dirty="0"/>
              <a:t>|    page </a:t>
            </a:r>
            <a:fld id="{B3DE90FA-8B37-E54B-A398-2EB3CD9D890B}" type="slidenum">
              <a:rPr lang="en-US" smtClean="0"/>
              <a:pPr/>
              <a:t>‹#›</a:t>
            </a:fld>
            <a:endParaRPr lang="en-US" dirty="0"/>
          </a:p>
        </p:txBody>
      </p:sp>
      <p:sp>
        <p:nvSpPr>
          <p:cNvPr id="20" name="TextBox 19">
            <a:extLst>
              <a:ext uri="{FF2B5EF4-FFF2-40B4-BE49-F238E27FC236}">
                <a16:creationId xmlns:a16="http://schemas.microsoft.com/office/drawing/2014/main" id="{F0DC6A44-3528-7B4F-BFC5-95D47B0FE535}"/>
              </a:ext>
            </a:extLst>
          </p:cNvPr>
          <p:cNvSpPr txBox="1"/>
          <p:nvPr userDrawn="1"/>
        </p:nvSpPr>
        <p:spPr>
          <a:xfrm>
            <a:off x="609611" y="6293563"/>
            <a:ext cx="1818544" cy="287323"/>
          </a:xfrm>
          <a:prstGeom prst="rect">
            <a:avLst/>
          </a:prstGeom>
          <a:noFill/>
        </p:spPr>
        <p:txBody>
          <a:bodyPr wrap="square" rIns="0" rtlCol="0">
            <a:spAutoFit/>
          </a:bodyPr>
          <a:lstStyle/>
          <a:p>
            <a:pPr>
              <a:lnSpc>
                <a:spcPct val="100000"/>
              </a:lnSpc>
            </a:pPr>
            <a:r>
              <a:rPr lang="en-US" sz="1267" b="1" i="0" kern="1200" dirty="0" err="1">
                <a:solidFill>
                  <a:srgbClr val="285C4C"/>
                </a:solidFill>
                <a:latin typeface="+mn-lt"/>
                <a:ea typeface="+mn-ea"/>
                <a:cs typeface="Calibri" panose="020F0502020204030204" pitchFamily="34" charset="0"/>
              </a:rPr>
              <a:t>jacksoncareconnect.org</a:t>
            </a:r>
            <a:endParaRPr lang="en-US" sz="1267" b="1" i="0" kern="1200" dirty="0">
              <a:solidFill>
                <a:srgbClr val="285C4C"/>
              </a:solidFill>
              <a:latin typeface="+mn-lt"/>
              <a:ea typeface="+mn-ea"/>
              <a:cs typeface="Calibri" panose="020F0502020204030204" pitchFamily="34" charset="0"/>
            </a:endParaRPr>
          </a:p>
        </p:txBody>
      </p:sp>
      <p:grpSp>
        <p:nvGrpSpPr>
          <p:cNvPr id="13" name="Group 12">
            <a:extLst>
              <a:ext uri="{FF2B5EF4-FFF2-40B4-BE49-F238E27FC236}">
                <a16:creationId xmlns:a16="http://schemas.microsoft.com/office/drawing/2014/main" id="{FFE724EA-EF82-8F4C-8E37-944A71A22BD8}"/>
              </a:ext>
            </a:extLst>
          </p:cNvPr>
          <p:cNvGrpSpPr/>
          <p:nvPr userDrawn="1"/>
        </p:nvGrpSpPr>
        <p:grpSpPr>
          <a:xfrm>
            <a:off x="-8563" y="1"/>
            <a:ext cx="12200128" cy="266700"/>
            <a:chOff x="-6422" y="0"/>
            <a:chExt cx="9150096" cy="200025"/>
          </a:xfrm>
        </p:grpSpPr>
        <p:sp>
          <p:nvSpPr>
            <p:cNvPr id="21" name="Rectangle 20">
              <a:extLst>
                <a:ext uri="{FF2B5EF4-FFF2-40B4-BE49-F238E27FC236}">
                  <a16:creationId xmlns:a16="http://schemas.microsoft.com/office/drawing/2014/main" id="{8568401C-F04E-614F-BD15-52ED82FEBE39}"/>
                </a:ext>
              </a:extLst>
            </p:cNvPr>
            <p:cNvSpPr/>
            <p:nvPr userDrawn="1"/>
          </p:nvSpPr>
          <p:spPr>
            <a:xfrm>
              <a:off x="3047798" y="0"/>
              <a:ext cx="3054096" cy="200025"/>
            </a:xfrm>
            <a:prstGeom prst="rect">
              <a:avLst/>
            </a:prstGeom>
            <a:solidFill>
              <a:srgbClr val="2DC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22" name="Rectangle 21">
              <a:extLst>
                <a:ext uri="{FF2B5EF4-FFF2-40B4-BE49-F238E27FC236}">
                  <a16:creationId xmlns:a16="http://schemas.microsoft.com/office/drawing/2014/main" id="{9B45B1D0-C3A7-0747-8BAA-85BC19FAE438}"/>
                </a:ext>
              </a:extLst>
            </p:cNvPr>
            <p:cNvSpPr/>
            <p:nvPr userDrawn="1"/>
          </p:nvSpPr>
          <p:spPr>
            <a:xfrm>
              <a:off x="-6422" y="0"/>
              <a:ext cx="3054096" cy="200025"/>
            </a:xfrm>
            <a:prstGeom prst="rect">
              <a:avLst/>
            </a:prstGeom>
            <a:solidFill>
              <a:srgbClr val="285C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23" name="Rectangle 22">
              <a:extLst>
                <a:ext uri="{FF2B5EF4-FFF2-40B4-BE49-F238E27FC236}">
                  <a16:creationId xmlns:a16="http://schemas.microsoft.com/office/drawing/2014/main" id="{66B85124-A483-1749-A082-3B4B869F010C}"/>
                </a:ext>
              </a:extLst>
            </p:cNvPr>
            <p:cNvSpPr/>
            <p:nvPr userDrawn="1"/>
          </p:nvSpPr>
          <p:spPr>
            <a:xfrm>
              <a:off x="6089578" y="0"/>
              <a:ext cx="3054096" cy="200025"/>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grpSp>
      <p:sp>
        <p:nvSpPr>
          <p:cNvPr id="3" name="Text Placeholder 2">
            <a:extLst>
              <a:ext uri="{FF2B5EF4-FFF2-40B4-BE49-F238E27FC236}">
                <a16:creationId xmlns:a16="http://schemas.microsoft.com/office/drawing/2014/main" id="{80ABFD86-AD87-CD46-A679-E5103EE64A7B}"/>
              </a:ext>
            </a:extLst>
          </p:cNvPr>
          <p:cNvSpPr>
            <a:spLocks noGrp="1"/>
          </p:cNvSpPr>
          <p:nvPr>
            <p:ph type="body" idx="1"/>
          </p:nvPr>
        </p:nvSpPr>
        <p:spPr>
          <a:xfrm>
            <a:off x="609600" y="1583267"/>
            <a:ext cx="10972800" cy="4593167"/>
          </a:xfrm>
          <a:prstGeom prst="rect">
            <a:avLst/>
          </a:prstGeom>
        </p:spPr>
        <p:txBody>
          <a:bodyPr vert="horz" lIns="91440" tIns="45720" rIns="91440" bIns="45720" rtlCol="0">
            <a:normAutofit/>
          </a:bodyPr>
          <a:lstStyle/>
          <a:p>
            <a:pPr marL="232828" marR="0" lvl="0" indent="-232828"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4B4F54"/>
                </a:solidFill>
                <a:effectLst/>
                <a:uLnTx/>
                <a:uFillTx/>
                <a:latin typeface="Calibri Light" panose="020F0302020204030204" pitchFamily="34" charset="0"/>
                <a:ea typeface="+mn-ea"/>
                <a:cs typeface="Calibri Light" panose="020F0302020204030204" pitchFamily="34" charset="0"/>
              </a:rPr>
              <a:t>Click to edit Master text styles</a:t>
            </a:r>
          </a:p>
          <a:p>
            <a:pPr marL="842412" marR="0" lvl="1" indent="-232828"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4B4F54"/>
                </a:solidFill>
                <a:effectLst/>
                <a:uLnTx/>
                <a:uFillTx/>
                <a:latin typeface="Calibri Light" panose="020F0302020204030204" pitchFamily="34" charset="0"/>
                <a:ea typeface="+mn-ea"/>
                <a:cs typeface="Calibri Light" panose="020F0302020204030204" pitchFamily="34" charset="0"/>
              </a:rPr>
              <a:t>Second level</a:t>
            </a:r>
          </a:p>
          <a:p>
            <a:pPr marL="1449881" marR="0" lvl="2" indent="-230712"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4B4F54"/>
                </a:solidFill>
                <a:effectLst/>
                <a:uLnTx/>
                <a:uFillTx/>
                <a:latin typeface="Calibri Light" panose="020F0302020204030204" pitchFamily="34" charset="0"/>
                <a:ea typeface="+mn-ea"/>
                <a:cs typeface="Calibri Light" panose="020F0302020204030204" pitchFamily="34" charset="0"/>
              </a:rPr>
              <a:t>Third level</a:t>
            </a:r>
          </a:p>
          <a:p>
            <a:pPr marL="2059466" marR="0" lvl="3" indent="-230712"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4B4F54"/>
                </a:solidFill>
                <a:effectLst/>
                <a:uLnTx/>
                <a:uFillTx/>
                <a:latin typeface="Calibri Light" panose="020F0302020204030204" pitchFamily="34" charset="0"/>
                <a:ea typeface="+mn-ea"/>
                <a:cs typeface="Calibri Light" panose="020F0302020204030204" pitchFamily="34" charset="0"/>
              </a:rPr>
              <a:t>Fourth level</a:t>
            </a:r>
          </a:p>
          <a:p>
            <a:pPr marL="2666933" marR="0" lvl="4" indent="-228594"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4B4F54"/>
                </a:solidFill>
                <a:effectLst/>
                <a:uLnTx/>
                <a:uFillTx/>
                <a:latin typeface="Calibri Light" panose="020F0302020204030204" pitchFamily="34" charset="0"/>
                <a:ea typeface="+mn-ea"/>
                <a:cs typeface="Calibri Light" panose="020F0302020204030204" pitchFamily="34" charset="0"/>
              </a:rPr>
              <a:t>Fifth level</a:t>
            </a:r>
          </a:p>
        </p:txBody>
      </p:sp>
    </p:spTree>
    <p:extLst>
      <p:ext uri="{BB962C8B-B14F-4D97-AF65-F5344CB8AC3E}">
        <p14:creationId xmlns:p14="http://schemas.microsoft.com/office/powerpoint/2010/main" val="1530881926"/>
      </p:ext>
    </p:extLst>
  </p:cSld>
  <p:clrMap bg1="lt1" tx1="dk1" bg2="lt2" tx2="dk2" accent1="accent1" accent2="accent2" accent3="accent3" accent4="accent4" accent5="accent5" accent6="accent6" hlink="hlink" folHlink="folHlink"/>
  <p:sldLayoutIdLst>
    <p:sldLayoutId id="2147483813" r:id="rId1"/>
    <p:sldLayoutId id="2147483815" r:id="rId2"/>
  </p:sldLayoutIdLst>
  <p:hf hdr="0" ftr="0" dt="0"/>
  <p:txStyles>
    <p:titleStyle>
      <a:lvl1pPr marL="0" marR="0" indent="0" algn="l" defTabSz="457200" rtl="0" eaLnBrk="1" fontAlgn="auto" latinLnBrk="0" hangingPunct="1">
        <a:lnSpc>
          <a:spcPts val="4000"/>
        </a:lnSpc>
        <a:spcBef>
          <a:spcPct val="0"/>
        </a:spcBef>
        <a:spcAft>
          <a:spcPts val="0"/>
        </a:spcAft>
        <a:buClrTx/>
        <a:buSzTx/>
        <a:buFontTx/>
        <a:buNone/>
        <a:tabLst/>
        <a:defRPr lang="en-US" sz="4000" kern="1200" dirty="0">
          <a:solidFill>
            <a:srgbClr val="FF8200"/>
          </a:solidFill>
          <a:latin typeface="+mj-lt"/>
          <a:ea typeface="+mj-ea"/>
          <a:cs typeface="+mj-cs"/>
        </a:defRPr>
      </a:lvl1pPr>
    </p:titleStyle>
    <p:bodyStyle>
      <a:lvl1pPr marL="174625" marR="0" indent="-1746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000" kern="1200" dirty="0">
          <a:solidFill>
            <a:srgbClr val="4B4F54"/>
          </a:solidFill>
          <a:latin typeface="+mn-lt"/>
          <a:ea typeface="+mn-ea"/>
          <a:cs typeface="+mn-cs"/>
        </a:defRPr>
      </a:lvl1pPr>
      <a:lvl2pPr marL="631825" marR="0" indent="-1746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000" b="0" i="0" kern="1200" dirty="0">
          <a:solidFill>
            <a:srgbClr val="4B4F54"/>
          </a:solidFill>
          <a:latin typeface="+mn-lt"/>
          <a:ea typeface="+mn-ea"/>
          <a:cs typeface="+mn-cs"/>
        </a:defRPr>
      </a:lvl2pPr>
      <a:lvl3pPr marL="1087438" marR="0" indent="-1730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400" b="0" i="0" kern="1200" dirty="0">
          <a:solidFill>
            <a:srgbClr val="4B4F54"/>
          </a:solidFill>
          <a:latin typeface="Calibri Light" panose="020F0302020204030204" pitchFamily="34" charset="0"/>
          <a:ea typeface="+mn-ea"/>
          <a:cs typeface="Calibri Light" panose="020F0302020204030204" pitchFamily="34" charset="0"/>
        </a:defRPr>
      </a:lvl3pPr>
      <a:lvl4pPr marL="1544638" marR="0" indent="-1730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1200">
          <a:solidFill>
            <a:srgbClr val="4B4F54"/>
          </a:solidFill>
          <a:latin typeface="+mn-lt"/>
          <a:ea typeface="+mn-ea"/>
          <a:cs typeface="+mn-cs"/>
        </a:defRPr>
      </a:lvl4pPr>
      <a:lvl5pPr marL="2000250" marR="0"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400" b="0" i="0" kern="1200" dirty="0">
          <a:solidFill>
            <a:srgbClr val="4B4F54"/>
          </a:solidFill>
          <a:latin typeface="Calibri Light" panose="020F0302020204030204" pitchFamily="34" charset="0"/>
          <a:ea typeface="+mn-ea"/>
          <a:cs typeface="Calibri Light" panose="020F03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88" userDrawn="1">
          <p15:clr>
            <a:srgbClr val="F26B43"/>
          </p15:clr>
        </p15:guide>
        <p15:guide id="2" pos="3840" userDrawn="1">
          <p15:clr>
            <a:srgbClr val="F26B43"/>
          </p15:clr>
        </p15:guide>
        <p15:guide id="3" orient="horz" pos="3856" userDrawn="1">
          <p15:clr>
            <a:srgbClr val="F26B43"/>
          </p15:clr>
        </p15:guide>
        <p15:guide id="4" orient="horz" pos="368" userDrawn="1">
          <p15:clr>
            <a:srgbClr val="F26B43"/>
          </p15:clr>
        </p15:guide>
        <p15:guide id="5" pos="384" userDrawn="1">
          <p15:clr>
            <a:srgbClr val="F26B43"/>
          </p15:clr>
        </p15:guide>
        <p15:guide id="6" pos="7296" userDrawn="1">
          <p15:clr>
            <a:srgbClr val="F26B43"/>
          </p15:clr>
        </p15:guide>
        <p15:guide id="7" pos="5120" userDrawn="1">
          <p15:clr>
            <a:srgbClr val="F26B43"/>
          </p15:clr>
        </p15:guide>
        <p15:guide id="8" pos="25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hyperlink" Target="https://vaers.hhs.gov/" TargetMode="External"/><Relationship Id="rId12"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29.emf"/><Relationship Id="rId11" Type="http://schemas.openxmlformats.org/officeDocument/2006/relationships/hyperlink" Target="https://www.cdc.gov/coronavirus/2019-ncov/vaccines/safety/vsafe.html" TargetMode="External"/><Relationship Id="rId5" Type="http://schemas.openxmlformats.org/officeDocument/2006/relationships/image" Target="../media/image28.png"/><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hyperlink" Target="https://vsafe.cdc.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s://investors.modernatx.com/news-releases/news-release-details/modernas-covid-19-vaccine-candidate-meets-its-primary-efficacy"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hyperlink" Target="https://www.pfizer.com/news/press-release/press-release-detail/pfizer-and-biontech-conclude-phase-3-study-covid-19-vaccine" TargetMode="External"/><Relationship Id="rId5" Type="http://schemas.openxmlformats.org/officeDocument/2006/relationships/image" Target="../media/image15.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hyperlink" Target="https://www.cdc.gov/vaccines/covid-19/hcp/mrna-vaccine-basics.html" TargetMode="External"/><Relationship Id="rId5" Type="http://schemas.openxmlformats.org/officeDocument/2006/relationships/image" Target="../media/image15.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hyperlink" Target="https://www.cdc.gov/vaccines/covid-19/hcp/mrna-vaccine-basics.html" TargetMode="External"/><Relationship Id="rId5" Type="http://schemas.openxmlformats.org/officeDocument/2006/relationships/image" Target="../media/image15.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hyperlink" Target="https://www.cdc.gov/vaccines/hcp/acip-recs/vacc-specific/covid-19/clinical-considerations.html" TargetMode="External"/><Relationship Id="rId5" Type="http://schemas.openxmlformats.org/officeDocument/2006/relationships/image" Target="../media/image15.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hyperlink" Target="http://www.coronaviruspreventionnetwork.org/about-covpn" TargetMode="External"/><Relationship Id="rId5" Type="http://schemas.openxmlformats.org/officeDocument/2006/relationships/image" Target="../media/image15.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6.png"/><Relationship Id="rId7" Type="http://schemas.openxmlformats.org/officeDocument/2006/relationships/hyperlink" Target="https://www.cdc.gov/vaccinesafety/ensuringsafety/monitoring/vsd/index.html" TargetMode="External"/><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hyperlink" Target="https://vaers.hhs.gov/" TargetMode="External"/><Relationship Id="rId5" Type="http://schemas.openxmlformats.org/officeDocument/2006/relationships/image" Target="../media/image15.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35.jpeg"/><Relationship Id="rId5" Type="http://schemas.openxmlformats.org/officeDocument/2006/relationships/image" Target="../media/image15.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36.jpeg"/><Relationship Id="rId5" Type="http://schemas.openxmlformats.org/officeDocument/2006/relationships/image" Target="../media/image15.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hyperlink" Target="https://www.cdc.gov/coronavirus/2019-ncov/vaccines/safety/vsafe.html" TargetMode="External"/><Relationship Id="rId5" Type="http://schemas.openxmlformats.org/officeDocument/2006/relationships/image" Target="../media/image2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9.png"/><Relationship Id="rId7"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hyperlink" Target="https://public.tableau.com/profile/oregon.health.authority.covid.19#!/vizhome/OregonCOVID-19VaccinationTrends/OregonStatewideVaccinationTrend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public.tableau.com/profile/oregon.health.authority.covid.19#!/vizhome/OregonCOVID-19VaccinationTrends/OregonStatewideVaccinationTrends"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1.xml"/><Relationship Id="rId6" Type="http://schemas.openxmlformats.org/officeDocument/2006/relationships/hyperlink" Target="https://www.cdc.gov/coronavirus/2019-ncov/vaccines/index.html" TargetMode="External"/><Relationship Id="rId5" Type="http://schemas.openxmlformats.org/officeDocument/2006/relationships/image" Target="../media/image46.png"/><Relationship Id="rId4" Type="http://schemas.openxmlformats.org/officeDocument/2006/relationships/hyperlink" Target="https://www.cdc.gov/vaccines/covid-19/index.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www.cdc.gov/COVID19" TargetMode="External"/><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hyperlink" Target="https://www.cdc.gov/coronavirus/2019-ncov/transmission/variant.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hyperlink" Target="https://www.cdc.gov/coronavirus/2019-ncov/hcp/testing-overview.html" TargetMode="External"/><Relationship Id="rId3" Type="http://schemas.openxmlformats.org/officeDocument/2006/relationships/image" Target="../media/image18.png"/><Relationship Id="rId7" Type="http://schemas.openxmlformats.org/officeDocument/2006/relationships/hyperlink" Target="https://www.cdc.gov/coronavirus/2019-ncov/vaccines/about-vaccines/vaccine-myths.html"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675D4DC-E865-474E-AE5F-F7ED8FEBA6A0}"/>
              </a:ext>
            </a:extLst>
          </p:cNvPr>
          <p:cNvSpPr>
            <a:spLocks noGrp="1"/>
          </p:cNvSpPr>
          <p:nvPr>
            <p:ph type="title"/>
          </p:nvPr>
        </p:nvSpPr>
        <p:spPr/>
        <p:txBody>
          <a:bodyPr/>
          <a:lstStyle/>
          <a:p>
            <a:r>
              <a:rPr lang="en-US" sz="6000" dirty="0"/>
              <a:t>COVID vaccine overview</a:t>
            </a:r>
          </a:p>
        </p:txBody>
      </p:sp>
      <p:sp>
        <p:nvSpPr>
          <p:cNvPr id="13" name="Content Placeholder 12">
            <a:extLst>
              <a:ext uri="{FF2B5EF4-FFF2-40B4-BE49-F238E27FC236}">
                <a16:creationId xmlns:a16="http://schemas.microsoft.com/office/drawing/2014/main" id="{DA12797D-6598-423B-8F85-A9217A1CAB2D}"/>
              </a:ext>
            </a:extLst>
          </p:cNvPr>
          <p:cNvSpPr>
            <a:spLocks noGrp="1"/>
          </p:cNvSpPr>
          <p:nvPr>
            <p:ph idx="10"/>
          </p:nvPr>
        </p:nvSpPr>
        <p:spPr/>
        <p:txBody>
          <a:bodyPr/>
          <a:lstStyle/>
          <a:p>
            <a:r>
              <a:rPr lang="en-US" sz="4800" dirty="0"/>
              <a:t>What you need to know</a:t>
            </a:r>
          </a:p>
        </p:txBody>
      </p:sp>
      <p:sp>
        <p:nvSpPr>
          <p:cNvPr id="14" name="Content Placeholder 8">
            <a:extLst>
              <a:ext uri="{FF2B5EF4-FFF2-40B4-BE49-F238E27FC236}">
                <a16:creationId xmlns:a16="http://schemas.microsoft.com/office/drawing/2014/main" id="{FBBA3C27-AA05-4CAD-8916-602EDA3CB6FD}"/>
              </a:ext>
            </a:extLst>
          </p:cNvPr>
          <p:cNvSpPr>
            <a:spLocks noGrp="1"/>
          </p:cNvSpPr>
          <p:nvPr>
            <p:ph sz="quarter" idx="12"/>
          </p:nvPr>
        </p:nvSpPr>
        <p:spPr>
          <a:xfrm>
            <a:off x="609601" y="4090738"/>
            <a:ext cx="10968567" cy="530958"/>
          </a:xfrm>
        </p:spPr>
        <p:txBody>
          <a:bodyPr>
            <a:normAutofit fontScale="25000" lnSpcReduction="20000"/>
          </a:bodyPr>
          <a:lstStyle/>
          <a:p>
            <a:pPr marL="0" indent="0">
              <a:buNone/>
            </a:pPr>
            <a:r>
              <a:rPr lang="en-US" sz="8000" dirty="0">
                <a:latin typeface="+mn-lt"/>
                <a:cs typeface="Calibri" panose="020F0502020204030204" pitchFamily="34" charset="0"/>
              </a:rPr>
              <a:t>Name Here, followed by credentials</a:t>
            </a:r>
          </a:p>
          <a:p>
            <a:pPr marL="0" indent="0">
              <a:buNone/>
            </a:pPr>
            <a:endParaRPr lang="en-US" sz="8000" dirty="0">
              <a:latin typeface="Calibri" panose="020F0502020204030204" pitchFamily="34" charset="0"/>
              <a:cs typeface="Calibri" panose="020F0502020204030204" pitchFamily="34" charset="0"/>
            </a:endParaRPr>
          </a:p>
          <a:p>
            <a:pPr marL="0" indent="0">
              <a:buNone/>
            </a:pPr>
            <a:r>
              <a:rPr lang="en-US" sz="8000" b="1" dirty="0">
                <a:solidFill>
                  <a:schemeClr val="bg1"/>
                </a:solidFill>
              </a:rPr>
              <a:t>Slides adapted from Centers for Disease Control and Prevention and the Oregon Health Authority   </a:t>
            </a:r>
          </a:p>
          <a:p>
            <a:pPr marL="0" indent="0">
              <a:buNone/>
            </a:pPr>
            <a:r>
              <a:rPr lang="en-US" sz="2000" dirty="0"/>
              <a:t> </a:t>
            </a:r>
          </a:p>
        </p:txBody>
      </p:sp>
    </p:spTree>
    <p:extLst>
      <p:ext uri="{BB962C8B-B14F-4D97-AF65-F5344CB8AC3E}">
        <p14:creationId xmlns:p14="http://schemas.microsoft.com/office/powerpoint/2010/main" val="923192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71C1917-4E26-5349-B9A6-AE449E5B00BA}"/>
              </a:ext>
            </a:extLst>
          </p:cNvPr>
          <p:cNvSpPr>
            <a:spLocks noGrp="1"/>
          </p:cNvSpPr>
          <p:nvPr>
            <p:ph type="title"/>
          </p:nvPr>
        </p:nvSpPr>
        <p:spPr/>
        <p:txBody>
          <a:bodyPr/>
          <a:lstStyle/>
          <a:p>
            <a:r>
              <a:rPr lang="en-US" dirty="0">
                <a:solidFill>
                  <a:srgbClr val="1D624D"/>
                </a:solidFill>
              </a:rPr>
              <a:t>COVID-19 vaccination will help protect </a:t>
            </a:r>
            <a:br>
              <a:rPr lang="en-US" dirty="0">
                <a:solidFill>
                  <a:srgbClr val="1D624D"/>
                </a:solidFill>
              </a:rPr>
            </a:br>
            <a:r>
              <a:rPr lang="en-US" dirty="0">
                <a:solidFill>
                  <a:srgbClr val="1D624D"/>
                </a:solidFill>
              </a:rPr>
              <a:t>you from COVID-19</a:t>
            </a:r>
          </a:p>
        </p:txBody>
      </p:sp>
      <p:sp>
        <p:nvSpPr>
          <p:cNvPr id="6" name="Subtitle">
            <a:extLst>
              <a:ext uri="{FF2B5EF4-FFF2-40B4-BE49-F238E27FC236}">
                <a16:creationId xmlns:a16="http://schemas.microsoft.com/office/drawing/2014/main" id="{3E54D59F-5CAF-CF49-9ECE-C23763CEAECF}"/>
              </a:ext>
            </a:extLst>
          </p:cNvPr>
          <p:cNvSpPr>
            <a:spLocks noGrp="1"/>
          </p:cNvSpPr>
          <p:nvPr>
            <p:ph type="subTitle" idx="1"/>
          </p:nvPr>
        </p:nvSpPr>
        <p:spPr/>
        <p:txBody>
          <a:bodyPr/>
          <a:lstStyle/>
          <a:p>
            <a:r>
              <a:rPr lang="en-US" dirty="0"/>
              <a:t>COVID-19 and Vaccine Basics</a:t>
            </a:r>
          </a:p>
        </p:txBody>
      </p:sp>
      <p:sp>
        <p:nvSpPr>
          <p:cNvPr id="8" name="TextBox">
            <a:extLst>
              <a:ext uri="{FF2B5EF4-FFF2-40B4-BE49-F238E27FC236}">
                <a16:creationId xmlns:a16="http://schemas.microsoft.com/office/drawing/2014/main" id="{07FD7443-FCEB-0B4A-A71D-A7538FD5ACCC}"/>
              </a:ext>
            </a:extLst>
          </p:cNvPr>
          <p:cNvSpPr txBox="1"/>
          <p:nvPr/>
        </p:nvSpPr>
        <p:spPr>
          <a:xfrm>
            <a:off x="625619" y="1901755"/>
            <a:ext cx="4972836" cy="502766"/>
          </a:xfrm>
          <a:prstGeom prst="rect">
            <a:avLst/>
          </a:prstGeom>
          <a:noFill/>
        </p:spPr>
        <p:txBody>
          <a:bodyPr wrap="none" rtlCol="0">
            <a:spAutoFit/>
          </a:bodyPr>
          <a:lstStyle/>
          <a:p>
            <a:r>
              <a:rPr lang="en-US" sz="2667" b="1" dirty="0">
                <a:solidFill>
                  <a:srgbClr val="3A7AB6"/>
                </a:solidFill>
                <a:latin typeface="Arial" panose="020B0604020202020204" pitchFamily="34" charset="0"/>
                <a:cs typeface="Arial" panose="020B0604020202020204" pitchFamily="34" charset="0"/>
              </a:rPr>
              <a:t>Getting a COVID-19 vaccine...</a:t>
            </a:r>
          </a:p>
        </p:txBody>
      </p:sp>
      <p:pic>
        <p:nvPicPr>
          <p:cNvPr id="26" name="Picture" descr="Illustration of a molecular structure that appears next to a vaccine vial.">
            <a:extLst>
              <a:ext uri="{FF2B5EF4-FFF2-40B4-BE49-F238E27FC236}">
                <a16:creationId xmlns:a16="http://schemas.microsoft.com/office/drawing/2014/main" id="{689CACB7-7686-4217-A5FE-40B157515FD5}"/>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1102" y="2759683"/>
            <a:ext cx="1501292" cy="1829339"/>
          </a:xfrm>
          <a:prstGeom prst="rect">
            <a:avLst/>
          </a:prstGeom>
        </p:spPr>
      </p:pic>
      <p:sp>
        <p:nvSpPr>
          <p:cNvPr id="23" name="Rectangle">
            <a:extLst>
              <a:ext uri="{FF2B5EF4-FFF2-40B4-BE49-F238E27FC236}">
                <a16:creationId xmlns:a16="http://schemas.microsoft.com/office/drawing/2014/main" id="{2C87396F-33C1-425D-B878-5614F9AA9A78}"/>
              </a:ext>
            </a:extLst>
          </p:cNvPr>
          <p:cNvSpPr/>
          <p:nvPr/>
        </p:nvSpPr>
        <p:spPr>
          <a:xfrm>
            <a:off x="2687248" y="4922588"/>
            <a:ext cx="2743200" cy="1272400"/>
          </a:xfrm>
          <a:prstGeom prst="rect">
            <a:avLst/>
          </a:prstGeom>
        </p:spPr>
        <p:txBody>
          <a:bodyPr wrap="square" lIns="121920" tIns="60960" rIns="121920" bIns="60960" anchor="t">
            <a:spAutoFit/>
          </a:bodyPr>
          <a:lstStyle/>
          <a:p>
            <a:pPr marL="304792" lvl="1" indent="-304792">
              <a:spcBef>
                <a:spcPts val="1333"/>
              </a:spcBef>
              <a:buClr>
                <a:srgbClr val="F7931F"/>
              </a:buClr>
              <a:buFont typeface="Wingdings" pitchFamily="2" charset="2"/>
              <a:buChar char="§"/>
            </a:pPr>
            <a:r>
              <a:rPr lang="en-US" sz="1867" dirty="0">
                <a:solidFill>
                  <a:srgbClr val="000000"/>
                </a:solidFill>
                <a:latin typeface="Arial" panose="020B0604020202020204" pitchFamily="34" charset="0"/>
                <a:cs typeface="Arial" panose="020B0604020202020204" pitchFamily="34" charset="0"/>
              </a:rPr>
              <a:t>Will help create an immune response in your body against the virus</a:t>
            </a:r>
          </a:p>
        </p:txBody>
      </p:sp>
      <p:pic>
        <p:nvPicPr>
          <p:cNvPr id="27" name="Picture" descr="Illustration of a person coughing, creating airborne droplets.">
            <a:extLst>
              <a:ext uri="{FF2B5EF4-FFF2-40B4-BE49-F238E27FC236}">
                <a16:creationId xmlns:a16="http://schemas.microsoft.com/office/drawing/2014/main" id="{40A36B83-48DA-47EB-B0A8-39F60065F4AC}"/>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1663" y="2736613"/>
            <a:ext cx="1914475" cy="1852409"/>
          </a:xfrm>
          <a:prstGeom prst="rect">
            <a:avLst/>
          </a:prstGeom>
        </p:spPr>
      </p:pic>
      <p:sp>
        <p:nvSpPr>
          <p:cNvPr id="25" name="Rectangle">
            <a:extLst>
              <a:ext uri="{FF2B5EF4-FFF2-40B4-BE49-F238E27FC236}">
                <a16:creationId xmlns:a16="http://schemas.microsoft.com/office/drawing/2014/main" id="{5CEA61D6-C78D-4C75-A544-6D072A55BF01}"/>
              </a:ext>
            </a:extLst>
          </p:cNvPr>
          <p:cNvSpPr/>
          <p:nvPr/>
        </p:nvSpPr>
        <p:spPr>
          <a:xfrm>
            <a:off x="6324495" y="4922587"/>
            <a:ext cx="2743200" cy="1559722"/>
          </a:xfrm>
          <a:prstGeom prst="rect">
            <a:avLst/>
          </a:prstGeom>
        </p:spPr>
        <p:txBody>
          <a:bodyPr wrap="square" lIns="121920" tIns="60960" rIns="121920" bIns="60960" anchor="t">
            <a:spAutoFit/>
          </a:bodyPr>
          <a:lstStyle/>
          <a:p>
            <a:pPr marL="304792" lvl="1" indent="-304792">
              <a:spcBef>
                <a:spcPts val="1333"/>
              </a:spcBef>
              <a:buClr>
                <a:srgbClr val="F7931F"/>
              </a:buClr>
              <a:buFont typeface="Wingdings" pitchFamily="2" charset="2"/>
              <a:buChar char="§"/>
            </a:pPr>
            <a:r>
              <a:rPr lang="en-US" sz="1867" dirty="0">
                <a:solidFill>
                  <a:srgbClr val="000000"/>
                </a:solidFill>
                <a:latin typeface="Arial" panose="020B0604020202020204" pitchFamily="34" charset="0"/>
                <a:cs typeface="Arial" panose="020B0604020202020204" pitchFamily="34" charset="0"/>
              </a:rPr>
              <a:t>May help keep you from getting severely ill, even if you do get COVID-19</a:t>
            </a:r>
          </a:p>
        </p:txBody>
      </p:sp>
      <p:sp>
        <p:nvSpPr>
          <p:cNvPr id="28" name="Divider">
            <a:extLst>
              <a:ext uri="{FF2B5EF4-FFF2-40B4-BE49-F238E27FC236}">
                <a16:creationId xmlns:a16="http://schemas.microsoft.com/office/drawing/2014/main" id="{A5CD13D4-AB47-4431-A8C5-77B3686F574F}"/>
              </a:ext>
              <a:ext uri="{C183D7F6-B498-43B3-948B-1728B52AA6E4}">
                <adec:decorative xmlns:adec="http://schemas.microsoft.com/office/drawing/2017/decorative" val="1"/>
              </a:ext>
            </a:extLst>
          </p:cNvPr>
          <p:cNvSpPr/>
          <p:nvPr/>
        </p:nvSpPr>
        <p:spPr>
          <a:xfrm>
            <a:off x="5867507" y="2691432"/>
            <a:ext cx="132887" cy="343504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2DEA55AE-D48F-4A10-A2DF-F7A8F83312CD}"/>
              </a:ext>
            </a:extLst>
          </p:cNvPr>
          <p:cNvSpPr/>
          <p:nvPr/>
        </p:nvSpPr>
        <p:spPr>
          <a:xfrm>
            <a:off x="408475" y="6305553"/>
            <a:ext cx="2923822" cy="4657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Graphical user interface, application&#10;&#10;Description automatically generated">
            <a:extLst>
              <a:ext uri="{FF2B5EF4-FFF2-40B4-BE49-F238E27FC236}">
                <a16:creationId xmlns:a16="http://schemas.microsoft.com/office/drawing/2014/main" id="{1250019A-F05B-4D51-B172-7819C21DAC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9214" y="6272071"/>
            <a:ext cx="920474" cy="552284"/>
          </a:xfrm>
          <a:prstGeom prst="rect">
            <a:avLst/>
          </a:prstGeom>
        </p:spPr>
      </p:pic>
    </p:spTree>
    <p:extLst>
      <p:ext uri="{BB962C8B-B14F-4D97-AF65-F5344CB8AC3E}">
        <p14:creationId xmlns:p14="http://schemas.microsoft.com/office/powerpoint/2010/main" val="426269843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0DFCB57-2843-3B4A-A14B-7DE0238B7EB3}"/>
              </a:ext>
            </a:extLst>
          </p:cNvPr>
          <p:cNvSpPr>
            <a:spLocks noGrp="1"/>
          </p:cNvSpPr>
          <p:nvPr>
            <p:ph type="title"/>
          </p:nvPr>
        </p:nvSpPr>
        <p:spPr>
          <a:xfrm>
            <a:off x="609601" y="731520"/>
            <a:ext cx="7012727" cy="1143000"/>
          </a:xfrm>
        </p:spPr>
        <p:txBody>
          <a:bodyPr/>
          <a:lstStyle/>
          <a:p>
            <a:r>
              <a:rPr lang="en-US" dirty="0">
                <a:solidFill>
                  <a:srgbClr val="1D624D"/>
                </a:solidFill>
              </a:rPr>
              <a:t>Vaccination is one measure to help stop the pandemic</a:t>
            </a:r>
            <a:br>
              <a:rPr lang="en-US" dirty="0">
                <a:solidFill>
                  <a:srgbClr val="1D624D"/>
                </a:solidFill>
              </a:rPr>
            </a:br>
            <a:endParaRPr lang="en-US" dirty="0">
              <a:solidFill>
                <a:srgbClr val="1D624D"/>
              </a:solidFill>
            </a:endParaRPr>
          </a:p>
        </p:txBody>
      </p:sp>
      <p:sp>
        <p:nvSpPr>
          <p:cNvPr id="6" name="Subtitle">
            <a:extLst>
              <a:ext uri="{FF2B5EF4-FFF2-40B4-BE49-F238E27FC236}">
                <a16:creationId xmlns:a16="http://schemas.microsoft.com/office/drawing/2014/main" id="{3FB7080A-3492-2240-9260-6579D09672A5}"/>
              </a:ext>
            </a:extLst>
          </p:cNvPr>
          <p:cNvSpPr>
            <a:spLocks noGrp="1"/>
          </p:cNvSpPr>
          <p:nvPr>
            <p:ph type="subTitle" idx="1"/>
          </p:nvPr>
        </p:nvSpPr>
        <p:spPr/>
        <p:txBody>
          <a:bodyPr/>
          <a:lstStyle/>
          <a:p>
            <a:r>
              <a:rPr lang="en-US" dirty="0"/>
              <a:t>COVID-19 and Vaccine Basics</a:t>
            </a:r>
          </a:p>
        </p:txBody>
      </p:sp>
      <p:sp>
        <p:nvSpPr>
          <p:cNvPr id="3" name="Text Placeholder">
            <a:extLst>
              <a:ext uri="{FF2B5EF4-FFF2-40B4-BE49-F238E27FC236}">
                <a16:creationId xmlns:a16="http://schemas.microsoft.com/office/drawing/2014/main" id="{D7D566AE-C5C3-4B74-A539-F7AFABD3E245}"/>
              </a:ext>
            </a:extLst>
          </p:cNvPr>
          <p:cNvSpPr>
            <a:spLocks noGrp="1"/>
          </p:cNvSpPr>
          <p:nvPr>
            <p:ph type="body" sz="quarter" idx="10"/>
          </p:nvPr>
        </p:nvSpPr>
        <p:spPr>
          <a:xfrm>
            <a:off x="609601" y="2070989"/>
            <a:ext cx="7012727" cy="4455584"/>
          </a:xfrm>
        </p:spPr>
        <p:txBody>
          <a:bodyPr/>
          <a:lstStyle/>
          <a:p>
            <a:pPr>
              <a:spcBef>
                <a:spcPts val="1333"/>
              </a:spcBef>
            </a:pPr>
            <a:r>
              <a:rPr lang="en-US" dirty="0"/>
              <a:t>While COVID-19 mRNA vaccines appear to be highly effective, additional preventive tools remain important to limit the spread of COVID-19.</a:t>
            </a:r>
          </a:p>
          <a:p>
            <a:pPr>
              <a:spcBef>
                <a:spcPts val="1333"/>
              </a:spcBef>
            </a:pPr>
            <a:r>
              <a:rPr lang="en-US" dirty="0"/>
              <a:t>The combination of getting vaccinated and following CDC recommendations to protect yourself and others offers the best protection from COVID-19.</a:t>
            </a:r>
          </a:p>
          <a:p>
            <a:pPr marL="989729" lvl="1" indent="-380144">
              <a:spcBef>
                <a:spcPts val="800"/>
              </a:spcBef>
            </a:pPr>
            <a:r>
              <a:rPr lang="en-US" sz="1867" dirty="0"/>
              <a:t>Cover your nose and mouth with a mask.</a:t>
            </a:r>
          </a:p>
          <a:p>
            <a:pPr marL="989729" lvl="1" indent="-380144">
              <a:spcBef>
                <a:spcPts val="800"/>
              </a:spcBef>
            </a:pPr>
            <a:r>
              <a:rPr lang="en-US" sz="1867" dirty="0"/>
              <a:t>Stay at least 6 feet from people who don’t live with you.</a:t>
            </a:r>
          </a:p>
          <a:p>
            <a:pPr marL="989729" lvl="1" indent="-380144">
              <a:spcBef>
                <a:spcPts val="800"/>
              </a:spcBef>
            </a:pPr>
            <a:r>
              <a:rPr lang="en-US" sz="1867" dirty="0"/>
              <a:t>Avoid crowds and poorly ventilated indoor spaces.</a:t>
            </a:r>
          </a:p>
          <a:p>
            <a:pPr marL="989729" lvl="1" indent="-380144">
              <a:spcBef>
                <a:spcPts val="800"/>
              </a:spcBef>
            </a:pPr>
            <a:r>
              <a:rPr lang="en-US" sz="1867" dirty="0"/>
              <a:t>Wash your hands.</a:t>
            </a:r>
          </a:p>
        </p:txBody>
      </p:sp>
      <p:pic>
        <p:nvPicPr>
          <p:cNvPr id="5" name="Picture" descr="Person who has recently received a vaccine is wearing a mask that covers their nose and mouth.">
            <a:extLst>
              <a:ext uri="{FF2B5EF4-FFF2-40B4-BE49-F238E27FC236}">
                <a16:creationId xmlns:a16="http://schemas.microsoft.com/office/drawing/2014/main" id="{ED4E284F-981F-4057-A359-F51B3D4EE785}"/>
              </a:ext>
              <a:ext uri="{C183D7F6-B498-43B3-948B-1728B52AA6E4}">
                <adec:decorative xmlns:adec="http://schemas.microsoft.com/office/drawing/2017/decorative" val="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886" t="2674" r="33005" b="1099"/>
          <a:stretch/>
        </p:blipFill>
        <p:spPr>
          <a:xfrm>
            <a:off x="8311849" y="471425"/>
            <a:ext cx="3905169" cy="6396252"/>
          </a:xfrm>
          <a:prstGeom prst="rect">
            <a:avLst/>
          </a:prstGeom>
        </p:spPr>
      </p:pic>
      <p:sp>
        <p:nvSpPr>
          <p:cNvPr id="7" name="Rectangle 6">
            <a:extLst>
              <a:ext uri="{FF2B5EF4-FFF2-40B4-BE49-F238E27FC236}">
                <a16:creationId xmlns:a16="http://schemas.microsoft.com/office/drawing/2014/main" id="{1FFE5C30-4756-4952-AA0B-64B07BB1161A}"/>
              </a:ext>
            </a:extLst>
          </p:cNvPr>
          <p:cNvSpPr/>
          <p:nvPr/>
        </p:nvSpPr>
        <p:spPr>
          <a:xfrm>
            <a:off x="408475" y="6305553"/>
            <a:ext cx="2923822" cy="4657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38194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7A07709A-DD46-F642-BAD6-196C11EE9355}"/>
              </a:ext>
            </a:extLst>
          </p:cNvPr>
          <p:cNvSpPr>
            <a:spLocks noGrp="1"/>
          </p:cNvSpPr>
          <p:nvPr>
            <p:ph type="title"/>
          </p:nvPr>
        </p:nvSpPr>
        <p:spPr/>
        <p:txBody>
          <a:bodyPr/>
          <a:lstStyle/>
          <a:p>
            <a:r>
              <a:rPr lang="en-US" dirty="0">
                <a:solidFill>
                  <a:srgbClr val="1D624D"/>
                </a:solidFill>
              </a:rPr>
              <a:t>Protect yourself, your family, friends, coworkers, and your community. </a:t>
            </a:r>
            <a:br>
              <a:rPr lang="en-US" dirty="0">
                <a:solidFill>
                  <a:srgbClr val="1D624D"/>
                </a:solidFill>
              </a:rPr>
            </a:br>
            <a:r>
              <a:rPr lang="en-US" dirty="0">
                <a:solidFill>
                  <a:srgbClr val="1D624D"/>
                </a:solidFill>
              </a:rPr>
              <a:t>Get vaccinated. </a:t>
            </a:r>
            <a:br>
              <a:rPr lang="en-US" dirty="0">
                <a:solidFill>
                  <a:srgbClr val="1D624D"/>
                </a:solidFill>
              </a:rPr>
            </a:br>
            <a:endParaRPr lang="en-US" dirty="0">
              <a:solidFill>
                <a:srgbClr val="1D624D"/>
              </a:solidFill>
            </a:endParaRPr>
          </a:p>
        </p:txBody>
      </p:sp>
      <p:sp>
        <p:nvSpPr>
          <p:cNvPr id="6" name="Subtitle">
            <a:extLst>
              <a:ext uri="{FF2B5EF4-FFF2-40B4-BE49-F238E27FC236}">
                <a16:creationId xmlns:a16="http://schemas.microsoft.com/office/drawing/2014/main" id="{5BAB2935-CD94-644E-9FF1-A709CC188625}"/>
              </a:ext>
            </a:extLst>
          </p:cNvPr>
          <p:cNvSpPr>
            <a:spLocks noGrp="1"/>
          </p:cNvSpPr>
          <p:nvPr>
            <p:ph type="subTitle" idx="1"/>
          </p:nvPr>
        </p:nvSpPr>
        <p:spPr/>
        <p:txBody>
          <a:bodyPr/>
          <a:lstStyle/>
          <a:p>
            <a:r>
              <a:rPr lang="en-US" dirty="0"/>
              <a:t>COVID-19 and Vaccine Basics</a:t>
            </a:r>
          </a:p>
        </p:txBody>
      </p:sp>
      <p:sp>
        <p:nvSpPr>
          <p:cNvPr id="3" name="Text Placeholder">
            <a:extLst>
              <a:ext uri="{FF2B5EF4-FFF2-40B4-BE49-F238E27FC236}">
                <a16:creationId xmlns:a16="http://schemas.microsoft.com/office/drawing/2014/main" id="{70BD5345-CC80-45FB-9070-7D6D099801A3}"/>
              </a:ext>
            </a:extLst>
          </p:cNvPr>
          <p:cNvSpPr>
            <a:spLocks noGrp="1"/>
          </p:cNvSpPr>
          <p:nvPr>
            <p:ph type="body" sz="quarter" idx="10"/>
          </p:nvPr>
        </p:nvSpPr>
        <p:spPr>
          <a:xfrm>
            <a:off x="609601" y="2469159"/>
            <a:ext cx="7636287" cy="3531591"/>
          </a:xfrm>
        </p:spPr>
        <p:txBody>
          <a:bodyPr/>
          <a:lstStyle/>
          <a:p>
            <a:pPr>
              <a:spcBef>
                <a:spcPts val="1333"/>
              </a:spcBef>
            </a:pPr>
            <a:r>
              <a:rPr lang="en-US" dirty="0"/>
              <a:t>Choose to get vaccinated when it is offered.</a:t>
            </a:r>
          </a:p>
          <a:p>
            <a:pPr>
              <a:spcBef>
                <a:spcPts val="1333"/>
              </a:spcBef>
            </a:pPr>
            <a:r>
              <a:rPr lang="en-US" dirty="0"/>
              <a:t>Participate in </a:t>
            </a:r>
            <a:r>
              <a:rPr lang="en-US" b="1" dirty="0">
                <a:solidFill>
                  <a:srgbClr val="3A7AB6"/>
                </a:solidFill>
              </a:rPr>
              <a:t>v-safe</a:t>
            </a:r>
            <a:r>
              <a:rPr lang="en-US" dirty="0"/>
              <a:t> and help CDC monitor for any health effects after vaccination.</a:t>
            </a:r>
          </a:p>
          <a:p>
            <a:pPr>
              <a:spcBef>
                <a:spcPts val="1333"/>
              </a:spcBef>
            </a:pPr>
            <a:r>
              <a:rPr lang="en-US" dirty="0"/>
              <a:t>Share your experience with coworkers, friends, and family. </a:t>
            </a:r>
          </a:p>
          <a:p>
            <a:pPr>
              <a:spcBef>
                <a:spcPts val="1333"/>
              </a:spcBef>
            </a:pPr>
            <a:r>
              <a:rPr lang="en-US" dirty="0"/>
              <a:t>Know the basics about the COVID-19 vaccine. </a:t>
            </a:r>
            <a:br>
              <a:rPr lang="en-US" dirty="0"/>
            </a:br>
            <a:r>
              <a:rPr lang="en-US" dirty="0"/>
              <a:t>Help answer questions from your family and friends. </a:t>
            </a:r>
          </a:p>
          <a:p>
            <a:pPr>
              <a:spcBef>
                <a:spcPts val="1333"/>
              </a:spcBef>
            </a:pPr>
            <a:r>
              <a:rPr lang="en-US" dirty="0"/>
              <a:t>Show you received the vaccine by wearing a sticker </a:t>
            </a:r>
            <a:br>
              <a:rPr lang="en-US" dirty="0"/>
            </a:br>
            <a:r>
              <a:rPr lang="en-US" dirty="0"/>
              <a:t>or button prominently.</a:t>
            </a:r>
          </a:p>
        </p:txBody>
      </p:sp>
      <p:pic>
        <p:nvPicPr>
          <p:cNvPr id="4" name="Picture" descr="Illustration of a person with a child on their shoulders. The person has a bandage on their arm indicating that they have been vaccinated.">
            <a:extLst>
              <a:ext uri="{FF2B5EF4-FFF2-40B4-BE49-F238E27FC236}">
                <a16:creationId xmlns:a16="http://schemas.microsoft.com/office/drawing/2014/main" id="{0276AFBD-8526-D34F-8665-5C22FFC34793}"/>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02401" y="1060548"/>
            <a:ext cx="6186760" cy="6186760"/>
          </a:xfrm>
          <a:prstGeom prst="rect">
            <a:avLst/>
          </a:prstGeom>
        </p:spPr>
      </p:pic>
      <p:sp>
        <p:nvSpPr>
          <p:cNvPr id="7" name="Rectangle 6">
            <a:extLst>
              <a:ext uri="{FF2B5EF4-FFF2-40B4-BE49-F238E27FC236}">
                <a16:creationId xmlns:a16="http://schemas.microsoft.com/office/drawing/2014/main" id="{091A12E2-7907-4BF2-ACB7-C203DC69BBB3}"/>
              </a:ext>
            </a:extLst>
          </p:cNvPr>
          <p:cNvSpPr/>
          <p:nvPr/>
        </p:nvSpPr>
        <p:spPr>
          <a:xfrm>
            <a:off x="408475" y="6305553"/>
            <a:ext cx="2923822" cy="4657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Graphical user interface, application&#10;&#10;Description automatically generated">
            <a:extLst>
              <a:ext uri="{FF2B5EF4-FFF2-40B4-BE49-F238E27FC236}">
                <a16:creationId xmlns:a16="http://schemas.microsoft.com/office/drawing/2014/main" id="{CA5622A9-2B21-476A-833E-4217244A3C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9214" y="6272071"/>
            <a:ext cx="920474" cy="552284"/>
          </a:xfrm>
          <a:prstGeom prst="rect">
            <a:avLst/>
          </a:prstGeom>
        </p:spPr>
      </p:pic>
    </p:spTree>
    <p:extLst>
      <p:ext uri="{BB962C8B-B14F-4D97-AF65-F5344CB8AC3E}">
        <p14:creationId xmlns:p14="http://schemas.microsoft.com/office/powerpoint/2010/main" val="373525464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5D44B4-EEA7-6741-B9F3-94BB8B5A6669}"/>
              </a:ext>
            </a:extLst>
          </p:cNvPr>
          <p:cNvSpPr>
            <a:spLocks noGrp="1"/>
          </p:cNvSpPr>
          <p:nvPr>
            <p:ph type="title"/>
          </p:nvPr>
        </p:nvSpPr>
        <p:spPr>
          <a:solidFill>
            <a:srgbClr val="1D624D"/>
          </a:solidFill>
        </p:spPr>
        <p:txBody>
          <a:bodyPr/>
          <a:lstStyle/>
          <a:p>
            <a:r>
              <a:rPr lang="en-US" dirty="0">
                <a:solidFill>
                  <a:schemeClr val="bg1"/>
                </a:solidFill>
              </a:rPr>
              <a:t>A closer look at vaccine development</a:t>
            </a:r>
          </a:p>
        </p:txBody>
      </p:sp>
      <p:pic>
        <p:nvPicPr>
          <p:cNvPr id="3" name="Picture 2" descr="Shape, rectangle&#10;&#10;Description automatically generated">
            <a:extLst>
              <a:ext uri="{FF2B5EF4-FFF2-40B4-BE49-F238E27FC236}">
                <a16:creationId xmlns:a16="http://schemas.microsoft.com/office/drawing/2014/main" id="{693FE482-A6E7-4C4C-9497-792C1E6975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99" y="6145529"/>
            <a:ext cx="1419423" cy="504895"/>
          </a:xfrm>
          <a:prstGeom prst="rect">
            <a:avLst/>
          </a:prstGeom>
        </p:spPr>
      </p:pic>
      <p:pic>
        <p:nvPicPr>
          <p:cNvPr id="4" name="Picture 3" descr="Shape, rectangle&#10;&#10;Description automatically generated">
            <a:extLst>
              <a:ext uri="{FF2B5EF4-FFF2-40B4-BE49-F238E27FC236}">
                <a16:creationId xmlns:a16="http://schemas.microsoft.com/office/drawing/2014/main" id="{8CBB59BA-A8B7-4E5D-8A04-ECCBABB02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4378" y="6146797"/>
            <a:ext cx="1419423" cy="504895"/>
          </a:xfrm>
          <a:prstGeom prst="rect">
            <a:avLst/>
          </a:prstGeom>
        </p:spPr>
      </p:pic>
    </p:spTree>
    <p:extLst>
      <p:ext uri="{BB962C8B-B14F-4D97-AF65-F5344CB8AC3E}">
        <p14:creationId xmlns:p14="http://schemas.microsoft.com/office/powerpoint/2010/main" val="225433680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DFDA1B4-F351-3741-958E-B841462836B5}"/>
              </a:ext>
            </a:extLst>
          </p:cNvPr>
          <p:cNvSpPr>
            <a:spLocks noGrp="1"/>
          </p:cNvSpPr>
          <p:nvPr>
            <p:ph type="title"/>
          </p:nvPr>
        </p:nvSpPr>
        <p:spPr/>
        <p:txBody>
          <a:bodyPr/>
          <a:lstStyle/>
          <a:p>
            <a:r>
              <a:rPr lang="en-US" dirty="0">
                <a:solidFill>
                  <a:srgbClr val="1D624D"/>
                </a:solidFill>
              </a:rPr>
              <a:t>Safety of COVID-19 vaccines is a top priority</a:t>
            </a:r>
            <a:br>
              <a:rPr lang="en-US" dirty="0">
                <a:solidFill>
                  <a:srgbClr val="1D624D"/>
                </a:solidFill>
              </a:rPr>
            </a:br>
            <a:endParaRPr lang="en-US" dirty="0">
              <a:solidFill>
                <a:srgbClr val="1D624D"/>
              </a:solidFill>
            </a:endParaRPr>
          </a:p>
        </p:txBody>
      </p:sp>
      <p:sp>
        <p:nvSpPr>
          <p:cNvPr id="7" name="Subtitle">
            <a:extLst>
              <a:ext uri="{FF2B5EF4-FFF2-40B4-BE49-F238E27FC236}">
                <a16:creationId xmlns:a16="http://schemas.microsoft.com/office/drawing/2014/main" id="{D6118433-FE71-D54B-B7E3-63F839DE554C}"/>
              </a:ext>
            </a:extLst>
          </p:cNvPr>
          <p:cNvSpPr>
            <a:spLocks noGrp="1"/>
          </p:cNvSpPr>
          <p:nvPr>
            <p:ph type="subTitle" idx="1"/>
          </p:nvPr>
        </p:nvSpPr>
        <p:spPr/>
        <p:txBody>
          <a:bodyPr/>
          <a:lstStyle/>
          <a:p>
            <a:r>
              <a:rPr lang="en-US" dirty="0"/>
              <a:t>COVID-19 and Vaccine Basics</a:t>
            </a:r>
          </a:p>
        </p:txBody>
      </p:sp>
      <p:sp>
        <p:nvSpPr>
          <p:cNvPr id="6" name="Text Placeholder">
            <a:extLst>
              <a:ext uri="{FF2B5EF4-FFF2-40B4-BE49-F238E27FC236}">
                <a16:creationId xmlns:a16="http://schemas.microsoft.com/office/drawing/2014/main" id="{95A1A007-2B8E-6A49-84C4-0D1FD59D479A}"/>
              </a:ext>
            </a:extLst>
          </p:cNvPr>
          <p:cNvSpPr>
            <a:spLocks noGrp="1"/>
          </p:cNvSpPr>
          <p:nvPr>
            <p:ph type="body" sz="quarter" idx="10"/>
          </p:nvPr>
        </p:nvSpPr>
        <p:spPr>
          <a:xfrm>
            <a:off x="609600" y="1545167"/>
            <a:ext cx="10972800" cy="760347"/>
          </a:xfrm>
        </p:spPr>
        <p:txBody>
          <a:bodyPr/>
          <a:lstStyle/>
          <a:p>
            <a:pPr marL="0" indent="0">
              <a:buNone/>
            </a:pPr>
            <a:r>
              <a:rPr lang="en-US" b="1" dirty="0"/>
              <a:t>COVID-19 vaccines are being held to the </a:t>
            </a:r>
            <a:r>
              <a:rPr lang="en-US" b="1" dirty="0">
                <a:solidFill>
                  <a:srgbClr val="3A7AB6"/>
                </a:solidFill>
              </a:rPr>
              <a:t>same safety standards</a:t>
            </a:r>
            <a:r>
              <a:rPr lang="en-US" dirty="0">
                <a:solidFill>
                  <a:srgbClr val="3A7AB6"/>
                </a:solidFill>
              </a:rPr>
              <a:t> </a:t>
            </a:r>
            <a:r>
              <a:rPr lang="en-US" b="1" dirty="0"/>
              <a:t>as all vaccines.</a:t>
            </a:r>
            <a:endParaRPr lang="en-US" dirty="0"/>
          </a:p>
        </p:txBody>
      </p:sp>
      <p:sp>
        <p:nvSpPr>
          <p:cNvPr id="26" name="TextBox - Before Authorization">
            <a:extLst>
              <a:ext uri="{FF2B5EF4-FFF2-40B4-BE49-F238E27FC236}">
                <a16:creationId xmlns:a16="http://schemas.microsoft.com/office/drawing/2014/main" id="{A69BE4A2-3509-274B-9449-C5174DD0CEF3}"/>
              </a:ext>
            </a:extLst>
          </p:cNvPr>
          <p:cNvSpPr txBox="1"/>
          <p:nvPr/>
        </p:nvSpPr>
        <p:spPr>
          <a:xfrm>
            <a:off x="836050" y="2340223"/>
            <a:ext cx="4578903" cy="461665"/>
          </a:xfrm>
          <a:prstGeom prst="rect">
            <a:avLst/>
          </a:prstGeom>
          <a:solidFill>
            <a:srgbClr val="3F8539"/>
          </a:solidFill>
        </p:spPr>
        <p:txBody>
          <a:bodyPr wrap="square" rtlCol="0">
            <a:spAutoFit/>
          </a:bodyPr>
          <a:lstStyle/>
          <a:p>
            <a:r>
              <a:rPr lang="en-US" sz="2400" b="1" dirty="0">
                <a:solidFill>
                  <a:srgbClr val="FFFFFF"/>
                </a:solidFill>
                <a:latin typeface="Arial Black" panose="020B0604020202020204" pitchFamily="34" charset="0"/>
                <a:cs typeface="Arial Black" panose="020B0604020202020204" pitchFamily="34" charset="0"/>
              </a:rPr>
              <a:t>Before Authorization</a:t>
            </a:r>
            <a:endParaRPr lang="en-US" sz="2400" dirty="0">
              <a:solidFill>
                <a:srgbClr val="000000"/>
              </a:solidFill>
              <a:latin typeface="Calibri" panose="020F0502020204030204" pitchFamily="34" charset="0"/>
            </a:endParaRPr>
          </a:p>
        </p:txBody>
      </p:sp>
      <p:pic>
        <p:nvPicPr>
          <p:cNvPr id="41" name="Arrow left">
            <a:extLst>
              <a:ext uri="{FF2B5EF4-FFF2-40B4-BE49-F238E27FC236}">
                <a16:creationId xmlns:a16="http://schemas.microsoft.com/office/drawing/2014/main" id="{3E9A1F2E-2715-4DDE-A146-E3D0547AAAF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7974" y="2419393"/>
            <a:ext cx="360439" cy="360439"/>
          </a:xfrm>
          <a:prstGeom prst="rect">
            <a:avLst/>
          </a:prstGeom>
        </p:spPr>
      </p:pic>
      <p:pic>
        <p:nvPicPr>
          <p:cNvPr id="25" name="FDA" descr="FDA - U.S. Food and Drug Administration">
            <a:extLst>
              <a:ext uri="{FF2B5EF4-FFF2-40B4-BE49-F238E27FC236}">
                <a16:creationId xmlns:a16="http://schemas.microsoft.com/office/drawing/2014/main" id="{D534C79E-C95A-4F35-B337-8FB4B04D69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2690" y="2914561"/>
            <a:ext cx="1160417" cy="1160417"/>
          </a:xfrm>
          <a:prstGeom prst="rect">
            <a:avLst/>
          </a:prstGeom>
        </p:spPr>
      </p:pic>
      <p:sp>
        <p:nvSpPr>
          <p:cNvPr id="30" name="AICP" descr="Advisory Committee on Immunization Practices">
            <a:extLst>
              <a:ext uri="{FF2B5EF4-FFF2-40B4-BE49-F238E27FC236}">
                <a16:creationId xmlns:a16="http://schemas.microsoft.com/office/drawing/2014/main" id="{78806325-8683-400D-B6B1-2AE570A2EC10}"/>
              </a:ext>
            </a:extLst>
          </p:cNvPr>
          <p:cNvSpPr txBox="1"/>
          <p:nvPr/>
        </p:nvSpPr>
        <p:spPr>
          <a:xfrm>
            <a:off x="3044843" y="3157089"/>
            <a:ext cx="1532408" cy="830997"/>
          </a:xfrm>
          <a:prstGeom prst="rect">
            <a:avLst/>
          </a:prstGeom>
          <a:noFill/>
        </p:spPr>
        <p:txBody>
          <a:bodyPr wrap="square" rtlCol="0">
            <a:spAutoFit/>
          </a:bodyPr>
          <a:lstStyle/>
          <a:p>
            <a:pPr algn="ctr"/>
            <a:r>
              <a:rPr lang="en-US" sz="4800" b="1" dirty="0">
                <a:solidFill>
                  <a:srgbClr val="3A7AB6"/>
                </a:solidFill>
                <a:latin typeface="Arial Narrow" panose="020B0604020202020204" pitchFamily="34" charset="0"/>
                <a:cs typeface="Arial Narrow" panose="020B0604020202020204" pitchFamily="34" charset="0"/>
              </a:rPr>
              <a:t>ACIP</a:t>
            </a:r>
            <a:endParaRPr lang="en-US" sz="7200" b="1" dirty="0">
              <a:solidFill>
                <a:srgbClr val="3A7AB6"/>
              </a:solidFill>
              <a:latin typeface="Arial Narrow" panose="020B0604020202020204" pitchFamily="34" charset="0"/>
              <a:cs typeface="Arial Narrow" panose="020B0604020202020204" pitchFamily="34" charset="0"/>
            </a:endParaRPr>
          </a:p>
        </p:txBody>
      </p:sp>
      <p:sp>
        <p:nvSpPr>
          <p:cNvPr id="12" name="TextBox">
            <a:extLst>
              <a:ext uri="{FF2B5EF4-FFF2-40B4-BE49-F238E27FC236}">
                <a16:creationId xmlns:a16="http://schemas.microsoft.com/office/drawing/2014/main" id="{0AB3B11B-4A80-EC47-B061-5B72117CC786}"/>
              </a:ext>
            </a:extLst>
          </p:cNvPr>
          <p:cNvSpPr txBox="1"/>
          <p:nvPr/>
        </p:nvSpPr>
        <p:spPr>
          <a:xfrm>
            <a:off x="836050" y="4196335"/>
            <a:ext cx="4578903" cy="1179810"/>
          </a:xfrm>
          <a:prstGeom prst="rect">
            <a:avLst/>
          </a:prstGeom>
          <a:noFill/>
        </p:spPr>
        <p:txBody>
          <a:bodyPr wrap="square" rtlCol="0">
            <a:spAutoFit/>
          </a:bodyPr>
          <a:lstStyle/>
          <a:p>
            <a:pPr marL="380990" indent="-380990" defTabSz="1219140">
              <a:spcBef>
                <a:spcPts val="800"/>
              </a:spcBef>
              <a:buClr>
                <a:srgbClr val="F7931F"/>
              </a:buClr>
              <a:buFont typeface="Wingdings" pitchFamily="2" charset="2"/>
              <a:buChar char="§"/>
            </a:pPr>
            <a:r>
              <a:rPr lang="en-US" sz="1600" b="1" dirty="0">
                <a:solidFill>
                  <a:srgbClr val="000000"/>
                </a:solidFill>
                <a:latin typeface="Arial" panose="020B0604020202020204" pitchFamily="34" charset="0"/>
                <a:cs typeface="Arial" panose="020B0604020202020204" pitchFamily="34" charset="0"/>
              </a:rPr>
              <a:t>FDA</a:t>
            </a:r>
            <a:r>
              <a:rPr lang="en-US" sz="1600" dirty="0">
                <a:solidFill>
                  <a:srgbClr val="000000"/>
                </a:solidFill>
                <a:latin typeface="Arial" panose="020B0604020202020204" pitchFamily="34" charset="0"/>
                <a:cs typeface="Arial" panose="020B0604020202020204" pitchFamily="34" charset="0"/>
              </a:rPr>
              <a:t> carefully reviews all safety data from clinical trials.</a:t>
            </a:r>
          </a:p>
          <a:p>
            <a:pPr marL="380990" indent="-380990" defTabSz="1219140">
              <a:spcBef>
                <a:spcPts val="800"/>
              </a:spcBef>
              <a:buClr>
                <a:srgbClr val="F7931F"/>
              </a:buClr>
              <a:buFont typeface="Wingdings" pitchFamily="2" charset="2"/>
              <a:buChar char="§"/>
            </a:pPr>
            <a:r>
              <a:rPr lang="en-US" sz="1600" b="1" dirty="0">
                <a:solidFill>
                  <a:srgbClr val="000000"/>
                </a:solidFill>
                <a:latin typeface="Arial" panose="020B0604020202020204" pitchFamily="34" charset="0"/>
                <a:cs typeface="Arial" panose="020B0604020202020204" pitchFamily="34" charset="0"/>
              </a:rPr>
              <a:t>ACIP</a:t>
            </a:r>
            <a:r>
              <a:rPr lang="en-US" sz="1600" dirty="0">
                <a:solidFill>
                  <a:srgbClr val="000000"/>
                </a:solidFill>
                <a:latin typeface="Arial" panose="020B0604020202020204" pitchFamily="34" charset="0"/>
                <a:cs typeface="Arial" panose="020B0604020202020204" pitchFamily="34" charset="0"/>
              </a:rPr>
              <a:t> reviews all safety data before recommending use.</a:t>
            </a:r>
          </a:p>
        </p:txBody>
      </p:sp>
      <p:sp>
        <p:nvSpPr>
          <p:cNvPr id="31" name="TextBox - After Authorization">
            <a:extLst>
              <a:ext uri="{FF2B5EF4-FFF2-40B4-BE49-F238E27FC236}">
                <a16:creationId xmlns:a16="http://schemas.microsoft.com/office/drawing/2014/main" id="{672D1509-1312-DA43-8950-8A172AEE1CF9}"/>
              </a:ext>
            </a:extLst>
          </p:cNvPr>
          <p:cNvSpPr txBox="1"/>
          <p:nvPr/>
        </p:nvSpPr>
        <p:spPr>
          <a:xfrm>
            <a:off x="5969422" y="2340223"/>
            <a:ext cx="4409428" cy="461665"/>
          </a:xfrm>
          <a:prstGeom prst="rect">
            <a:avLst/>
          </a:prstGeom>
          <a:solidFill>
            <a:srgbClr val="1D624D"/>
          </a:solidFill>
        </p:spPr>
        <p:txBody>
          <a:bodyPr wrap="square" rtlCol="0">
            <a:spAutoFit/>
          </a:bodyPr>
          <a:lstStyle/>
          <a:p>
            <a:r>
              <a:rPr lang="en-US" sz="2400" b="1" dirty="0">
                <a:solidFill>
                  <a:srgbClr val="FFFFFF"/>
                </a:solidFill>
                <a:latin typeface="Arial Black" panose="020B0604020202020204" pitchFamily="34" charset="0"/>
                <a:cs typeface="Arial Black" panose="020B0604020202020204" pitchFamily="34" charset="0"/>
              </a:rPr>
              <a:t>After Authorization</a:t>
            </a:r>
            <a:endParaRPr lang="en-US" sz="2400" dirty="0">
              <a:solidFill>
                <a:srgbClr val="000000"/>
              </a:solidFill>
              <a:latin typeface="Calibri" panose="020F0502020204030204" pitchFamily="34" charset="0"/>
            </a:endParaRPr>
          </a:p>
        </p:txBody>
      </p:sp>
      <p:pic>
        <p:nvPicPr>
          <p:cNvPr id="42" name="Arrow right">
            <a:extLst>
              <a:ext uri="{FF2B5EF4-FFF2-40B4-BE49-F238E27FC236}">
                <a16:creationId xmlns:a16="http://schemas.microsoft.com/office/drawing/2014/main" id="{25D0F3D3-A9EB-4326-AA5C-CC3908AE488A}"/>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50499" y="2419393"/>
            <a:ext cx="360439" cy="360439"/>
          </a:xfrm>
          <a:prstGeom prst="rect">
            <a:avLst/>
          </a:prstGeom>
        </p:spPr>
      </p:pic>
      <p:pic>
        <p:nvPicPr>
          <p:cNvPr id="32" name="FDA" descr="FDA - U.S. Food and Drug Administration">
            <a:extLst>
              <a:ext uri="{FF2B5EF4-FFF2-40B4-BE49-F238E27FC236}">
                <a16:creationId xmlns:a16="http://schemas.microsoft.com/office/drawing/2014/main" id="{D1197AC1-B753-4947-8220-239D1A557A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7029" y="2914561"/>
            <a:ext cx="1160417" cy="1160417"/>
          </a:xfrm>
          <a:prstGeom prst="rect">
            <a:avLst/>
          </a:prstGeom>
        </p:spPr>
      </p:pic>
      <p:pic>
        <p:nvPicPr>
          <p:cNvPr id="28" name="CDC" descr="CDC - Centers for Disease Control and Prevention">
            <a:extLst>
              <a:ext uri="{FF2B5EF4-FFF2-40B4-BE49-F238E27FC236}">
                <a16:creationId xmlns:a16="http://schemas.microsoft.com/office/drawing/2014/main" id="{2EA4BF79-B7C9-4BC9-86BE-6E8E0A85FAE4}"/>
              </a:ext>
            </a:extLst>
          </p:cNvPr>
          <p:cNvPicPr>
            <a:picLocks noChangeAspect="1"/>
          </p:cNvPicPr>
          <p:nvPr/>
        </p:nvPicPr>
        <p:blipFill rotWithShape="1">
          <a:blip r:embed="rId6">
            <a:extLst>
              <a:ext uri="{28A0092B-C50C-407E-A947-70E740481C1C}">
                <a14:useLocalDpi xmlns:a14="http://schemas.microsoft.com/office/drawing/2010/main" val="0"/>
              </a:ext>
            </a:extLst>
          </a:blip>
          <a:srcRect l="-6688" r="-2671" b="-10695"/>
          <a:stretch/>
        </p:blipFill>
        <p:spPr>
          <a:xfrm>
            <a:off x="7977984" y="2968374"/>
            <a:ext cx="1664225" cy="1193252"/>
          </a:xfrm>
          <a:prstGeom prst="rect">
            <a:avLst/>
          </a:prstGeom>
        </p:spPr>
      </p:pic>
      <p:sp>
        <p:nvSpPr>
          <p:cNvPr id="29" name="TextBox 28">
            <a:extLst>
              <a:ext uri="{FF2B5EF4-FFF2-40B4-BE49-F238E27FC236}">
                <a16:creationId xmlns:a16="http://schemas.microsoft.com/office/drawing/2014/main" id="{ACB8BAA1-13D9-B849-BE05-2ECFFC19A480}"/>
              </a:ext>
            </a:extLst>
          </p:cNvPr>
          <p:cNvSpPr txBox="1"/>
          <p:nvPr/>
        </p:nvSpPr>
        <p:spPr>
          <a:xfrm>
            <a:off x="6045831" y="4196336"/>
            <a:ext cx="4578903" cy="1077218"/>
          </a:xfrm>
          <a:prstGeom prst="rect">
            <a:avLst/>
          </a:prstGeom>
          <a:noFill/>
        </p:spPr>
        <p:txBody>
          <a:bodyPr wrap="square" rtlCol="0">
            <a:spAutoFit/>
          </a:bodyPr>
          <a:lstStyle/>
          <a:p>
            <a:pPr marL="380990" indent="-380990" defTabSz="1219140">
              <a:spcBef>
                <a:spcPts val="800"/>
              </a:spcBef>
              <a:buClr>
                <a:srgbClr val="F7931F"/>
              </a:buClr>
              <a:buFont typeface="Wingdings" pitchFamily="2" charset="2"/>
              <a:buChar char="§"/>
            </a:pPr>
            <a:r>
              <a:rPr lang="en-US" sz="1600" b="1" dirty="0">
                <a:solidFill>
                  <a:srgbClr val="000000"/>
                </a:solidFill>
                <a:latin typeface="Arial" panose="020B0604020202020204" pitchFamily="34" charset="0"/>
                <a:cs typeface="Arial" panose="020B0604020202020204" pitchFamily="34" charset="0"/>
              </a:rPr>
              <a:t>FDA</a:t>
            </a:r>
            <a:r>
              <a:rPr lang="en-US" sz="1600" dirty="0">
                <a:solidFill>
                  <a:srgbClr val="000000"/>
                </a:solidFill>
                <a:latin typeface="Arial" panose="020B0604020202020204" pitchFamily="34" charset="0"/>
                <a:cs typeface="Arial" panose="020B0604020202020204" pitchFamily="34" charset="0"/>
              </a:rPr>
              <a:t> and </a:t>
            </a:r>
            <a:r>
              <a:rPr lang="en-US" sz="1600" b="1" dirty="0">
                <a:solidFill>
                  <a:srgbClr val="000000"/>
                </a:solidFill>
                <a:latin typeface="Arial" panose="020B0604020202020204" pitchFamily="34" charset="0"/>
                <a:cs typeface="Arial" panose="020B0604020202020204" pitchFamily="34" charset="0"/>
              </a:rPr>
              <a:t>CDC</a:t>
            </a:r>
            <a:r>
              <a:rPr lang="en-US" sz="1600" dirty="0">
                <a:solidFill>
                  <a:srgbClr val="000000"/>
                </a:solidFill>
                <a:latin typeface="Arial" panose="020B0604020202020204" pitchFamily="34" charset="0"/>
                <a:cs typeface="Arial" panose="020B0604020202020204" pitchFamily="34" charset="0"/>
              </a:rPr>
              <a:t> closely monitor vaccine safety and side effects. There are systems in place that allow CDC and FDA to watch for safety issues.</a:t>
            </a:r>
          </a:p>
        </p:txBody>
      </p:sp>
      <p:pic>
        <p:nvPicPr>
          <p:cNvPr id="33" name="VAERS" descr="VAERS - Vaccine Adverse Event Reporting System">
            <a:hlinkClick r:id="rId7"/>
            <a:extLst>
              <a:ext uri="{FF2B5EF4-FFF2-40B4-BE49-F238E27FC236}">
                <a16:creationId xmlns:a16="http://schemas.microsoft.com/office/drawing/2014/main" id="{249C6069-A365-486F-9BE5-B4E8ECFCBC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91090" y="5624085"/>
            <a:ext cx="2874007" cy="269211"/>
          </a:xfrm>
          <a:prstGeom prst="rect">
            <a:avLst/>
          </a:prstGeom>
        </p:spPr>
      </p:pic>
      <p:pic>
        <p:nvPicPr>
          <p:cNvPr id="34" name="v-safe" descr="v-safe after vaccination health checker">
            <a:hlinkClick r:id="rId9"/>
            <a:extLst>
              <a:ext uri="{FF2B5EF4-FFF2-40B4-BE49-F238E27FC236}">
                <a16:creationId xmlns:a16="http://schemas.microsoft.com/office/drawing/2014/main" id="{9F8ED90A-47E5-45E6-9C4B-2CCE78DE78E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63229" y="5570208"/>
            <a:ext cx="2390928" cy="464453"/>
          </a:xfrm>
          <a:prstGeom prst="rect">
            <a:avLst/>
          </a:prstGeom>
        </p:spPr>
      </p:pic>
      <p:sp>
        <p:nvSpPr>
          <p:cNvPr id="36" name="TextBox">
            <a:extLst>
              <a:ext uri="{FF2B5EF4-FFF2-40B4-BE49-F238E27FC236}">
                <a16:creationId xmlns:a16="http://schemas.microsoft.com/office/drawing/2014/main" id="{5B2A3883-6424-4AC7-95E3-1AD356B61265}"/>
              </a:ext>
            </a:extLst>
          </p:cNvPr>
          <p:cNvSpPr txBox="1"/>
          <p:nvPr/>
        </p:nvSpPr>
        <p:spPr>
          <a:xfrm>
            <a:off x="4314531" y="6462815"/>
            <a:ext cx="6963473" cy="307777"/>
          </a:xfrm>
          <a:prstGeom prst="rect">
            <a:avLst/>
          </a:prstGeom>
          <a:noFill/>
        </p:spPr>
        <p:txBody>
          <a:bodyPr wrap="square" rtlCol="0">
            <a:spAutoFit/>
          </a:bodyPr>
          <a:lstStyle/>
          <a:p>
            <a:r>
              <a:rPr lang="en-US" sz="1400" b="1" dirty="0">
                <a:solidFill>
                  <a:srgbClr val="3A7AB6"/>
                </a:solidFill>
                <a:latin typeface="Arial" panose="020B0604020202020204" pitchFamily="34" charset="0"/>
                <a:cs typeface="Arial" panose="020B0604020202020204" pitchFamily="34" charset="0"/>
              </a:rPr>
              <a:t>V-safe: </a:t>
            </a:r>
            <a:r>
              <a:rPr lang="en-US" sz="1333" b="1" dirty="0">
                <a:solidFill>
                  <a:srgbClr val="3A7AB6"/>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https://www.cdc.gov/coronavirus/2019-ncov/vaccines/safety/vsafe.html</a:t>
            </a:r>
            <a:r>
              <a:rPr lang="en-US" sz="1333" b="1" dirty="0">
                <a:solidFill>
                  <a:srgbClr val="3A7AB6"/>
                </a:solidFill>
                <a:latin typeface="Arial" panose="020B0604020202020204" pitchFamily="34" charset="0"/>
                <a:cs typeface="Arial" panose="020B0604020202020204" pitchFamily="34" charset="0"/>
              </a:rPr>
              <a:t> </a:t>
            </a:r>
          </a:p>
        </p:txBody>
      </p:sp>
      <p:sp>
        <p:nvSpPr>
          <p:cNvPr id="35" name="Divider">
            <a:extLst>
              <a:ext uri="{FF2B5EF4-FFF2-40B4-BE49-F238E27FC236}">
                <a16:creationId xmlns:a16="http://schemas.microsoft.com/office/drawing/2014/main" id="{9A1D4A59-915D-4C3F-9999-2EC9B1207CF0}"/>
              </a:ext>
              <a:ext uri="{C183D7F6-B498-43B3-948B-1728B52AA6E4}">
                <adec:decorative xmlns:adec="http://schemas.microsoft.com/office/drawing/2017/decorative" val="1"/>
              </a:ext>
            </a:extLst>
          </p:cNvPr>
          <p:cNvSpPr/>
          <p:nvPr/>
        </p:nvSpPr>
        <p:spPr>
          <a:xfrm>
            <a:off x="5645489" y="2340224"/>
            <a:ext cx="119487" cy="390882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a:extLst>
              <a:ext uri="{FF2B5EF4-FFF2-40B4-BE49-F238E27FC236}">
                <a16:creationId xmlns:a16="http://schemas.microsoft.com/office/drawing/2014/main" id="{A83F3893-3670-4930-B5AA-436808FCF108}"/>
              </a:ext>
            </a:extLst>
          </p:cNvPr>
          <p:cNvSpPr/>
          <p:nvPr/>
        </p:nvSpPr>
        <p:spPr>
          <a:xfrm>
            <a:off x="408475" y="6305553"/>
            <a:ext cx="2923822" cy="4657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Graphical user interface, application&#10;&#10;Description automatically generated">
            <a:extLst>
              <a:ext uri="{FF2B5EF4-FFF2-40B4-BE49-F238E27FC236}">
                <a16:creationId xmlns:a16="http://schemas.microsoft.com/office/drawing/2014/main" id="{C5D1B942-C938-45FB-969C-623DF544DD6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89214" y="6272071"/>
            <a:ext cx="920474" cy="552284"/>
          </a:xfrm>
          <a:prstGeom prst="rect">
            <a:avLst/>
          </a:prstGeom>
        </p:spPr>
      </p:pic>
    </p:spTree>
    <p:extLst>
      <p:ext uri="{BB962C8B-B14F-4D97-AF65-F5344CB8AC3E}">
        <p14:creationId xmlns:p14="http://schemas.microsoft.com/office/powerpoint/2010/main" val="278900154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D6118433-FE71-D54B-B7E3-63F839DE554C}"/>
              </a:ext>
            </a:extLst>
          </p:cNvPr>
          <p:cNvSpPr>
            <a:spLocks noGrp="1"/>
          </p:cNvSpPr>
          <p:nvPr>
            <p:ph type="subTitle" idx="1"/>
          </p:nvPr>
        </p:nvSpPr>
        <p:spPr/>
        <p:txBody>
          <a:bodyPr/>
          <a:lstStyle/>
          <a:p>
            <a:r>
              <a:rPr lang="en-US" dirty="0"/>
              <a:t>COVID-19 and Vaccine Basics</a:t>
            </a:r>
          </a:p>
        </p:txBody>
      </p:sp>
      <p:pic>
        <p:nvPicPr>
          <p:cNvPr id="41" name="Arrow left">
            <a:extLst>
              <a:ext uri="{FF2B5EF4-FFF2-40B4-BE49-F238E27FC236}">
                <a16:creationId xmlns:a16="http://schemas.microsoft.com/office/drawing/2014/main" id="{3E9A1F2E-2715-4DDE-A146-E3D0547AAAF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7974" y="2419393"/>
            <a:ext cx="360439" cy="360439"/>
          </a:xfrm>
          <a:prstGeom prst="rect">
            <a:avLst/>
          </a:prstGeom>
        </p:spPr>
      </p:pic>
      <p:pic>
        <p:nvPicPr>
          <p:cNvPr id="42" name="Arrow right">
            <a:extLst>
              <a:ext uri="{FF2B5EF4-FFF2-40B4-BE49-F238E27FC236}">
                <a16:creationId xmlns:a16="http://schemas.microsoft.com/office/drawing/2014/main" id="{25D0F3D3-A9EB-4326-AA5C-CC3908AE488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0499" y="2419393"/>
            <a:ext cx="360439" cy="360439"/>
          </a:xfrm>
          <a:prstGeom prst="rect">
            <a:avLst/>
          </a:prstGeom>
        </p:spPr>
      </p:pic>
      <p:sp>
        <p:nvSpPr>
          <p:cNvPr id="19" name="Rectangle 18">
            <a:extLst>
              <a:ext uri="{FF2B5EF4-FFF2-40B4-BE49-F238E27FC236}">
                <a16:creationId xmlns:a16="http://schemas.microsoft.com/office/drawing/2014/main" id="{A83F3893-3670-4930-B5AA-436808FCF108}"/>
              </a:ext>
            </a:extLst>
          </p:cNvPr>
          <p:cNvSpPr/>
          <p:nvPr/>
        </p:nvSpPr>
        <p:spPr>
          <a:xfrm>
            <a:off x="408475" y="6305553"/>
            <a:ext cx="2923822" cy="4657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Graphical user interface, application&#10;&#10;Description automatically generated">
            <a:extLst>
              <a:ext uri="{FF2B5EF4-FFF2-40B4-BE49-F238E27FC236}">
                <a16:creationId xmlns:a16="http://schemas.microsoft.com/office/drawing/2014/main" id="{C5D1B942-C938-45FB-969C-623DF544DD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9214" y="6272071"/>
            <a:ext cx="920474" cy="552284"/>
          </a:xfrm>
          <a:prstGeom prst="rect">
            <a:avLst/>
          </a:prstGeom>
        </p:spPr>
      </p:pic>
      <p:sp>
        <p:nvSpPr>
          <p:cNvPr id="4" name="Title 3">
            <a:extLst>
              <a:ext uri="{FF2B5EF4-FFF2-40B4-BE49-F238E27FC236}">
                <a16:creationId xmlns:a16="http://schemas.microsoft.com/office/drawing/2014/main" id="{93FC76BD-9827-491E-B93D-1394C592497A}"/>
              </a:ext>
            </a:extLst>
          </p:cNvPr>
          <p:cNvSpPr>
            <a:spLocks noGrp="1"/>
          </p:cNvSpPr>
          <p:nvPr>
            <p:ph type="title"/>
          </p:nvPr>
        </p:nvSpPr>
        <p:spPr>
          <a:xfrm>
            <a:off x="609600" y="731520"/>
            <a:ext cx="10972800" cy="939236"/>
          </a:xfrm>
        </p:spPr>
        <p:txBody>
          <a:bodyPr/>
          <a:lstStyle/>
          <a:p>
            <a:r>
              <a:rPr lang="en-US" dirty="0"/>
              <a:t>COVID-19 vaccines received FDA Emergency Use Authorizations (EUAs)</a:t>
            </a:r>
          </a:p>
        </p:txBody>
      </p:sp>
      <p:graphicFrame>
        <p:nvGraphicFramePr>
          <p:cNvPr id="27" name="Table 5">
            <a:extLst>
              <a:ext uri="{FF2B5EF4-FFF2-40B4-BE49-F238E27FC236}">
                <a16:creationId xmlns:a16="http://schemas.microsoft.com/office/drawing/2014/main" id="{135272C4-A32C-4837-B503-B2BBB45A63BA}"/>
              </a:ext>
            </a:extLst>
          </p:cNvPr>
          <p:cNvGraphicFramePr>
            <a:graphicFrameLocks noGrp="1"/>
          </p:cNvGraphicFramePr>
          <p:nvPr>
            <p:extLst>
              <p:ext uri="{D42A27DB-BD31-4B8C-83A1-F6EECF244321}">
                <p14:modId xmlns:p14="http://schemas.microsoft.com/office/powerpoint/2010/main" val="385374859"/>
              </p:ext>
            </p:extLst>
          </p:nvPr>
        </p:nvGraphicFramePr>
        <p:xfrm>
          <a:off x="713133" y="2059077"/>
          <a:ext cx="10613334" cy="1107440"/>
        </p:xfrm>
        <a:graphic>
          <a:graphicData uri="http://schemas.openxmlformats.org/drawingml/2006/table">
            <a:tbl>
              <a:tblPr firstRow="1" bandRow="1">
                <a:tableStyleId>{21E4AEA4-8DFA-4A89-87EB-49C32662AFE0}</a:tableStyleId>
              </a:tblPr>
              <a:tblGrid>
                <a:gridCol w="3537778">
                  <a:extLst>
                    <a:ext uri="{9D8B030D-6E8A-4147-A177-3AD203B41FA5}">
                      <a16:colId xmlns:a16="http://schemas.microsoft.com/office/drawing/2014/main" val="2690574767"/>
                    </a:ext>
                  </a:extLst>
                </a:gridCol>
                <a:gridCol w="4444021">
                  <a:extLst>
                    <a:ext uri="{9D8B030D-6E8A-4147-A177-3AD203B41FA5}">
                      <a16:colId xmlns:a16="http://schemas.microsoft.com/office/drawing/2014/main" val="3049546966"/>
                    </a:ext>
                  </a:extLst>
                </a:gridCol>
                <a:gridCol w="2631535">
                  <a:extLst>
                    <a:ext uri="{9D8B030D-6E8A-4147-A177-3AD203B41FA5}">
                      <a16:colId xmlns:a16="http://schemas.microsoft.com/office/drawing/2014/main" val="1127324742"/>
                    </a:ext>
                  </a:extLst>
                </a:gridCol>
              </a:tblGrid>
              <a:tr h="370840">
                <a:tc>
                  <a:txBody>
                    <a:bodyPr/>
                    <a:lstStyle/>
                    <a:p>
                      <a:r>
                        <a:rPr lang="en-US" dirty="0"/>
                        <a:t>Approved Vaccines</a:t>
                      </a:r>
                    </a:p>
                  </a:txBody>
                  <a:tcPr/>
                </a:tc>
                <a:tc>
                  <a:txBody>
                    <a:bodyPr/>
                    <a:lstStyle/>
                    <a:p>
                      <a:r>
                        <a:rPr lang="en-US" dirty="0"/>
                        <a:t>Dosing requirements</a:t>
                      </a:r>
                    </a:p>
                  </a:txBody>
                  <a:tcPr/>
                </a:tc>
                <a:tc>
                  <a:txBody>
                    <a:bodyPr/>
                    <a:lstStyle/>
                    <a:p>
                      <a:r>
                        <a:rPr lang="en-US" dirty="0"/>
                        <a:t>Eligible ages</a:t>
                      </a:r>
                    </a:p>
                  </a:txBody>
                  <a:tcPr/>
                </a:tc>
                <a:extLst>
                  <a:ext uri="{0D108BD9-81ED-4DB2-BD59-A6C34878D82A}">
                    <a16:rowId xmlns:a16="http://schemas.microsoft.com/office/drawing/2014/main" val="2938162843"/>
                  </a:ext>
                </a:extLst>
              </a:tr>
              <a:tr h="0">
                <a:tc>
                  <a:txBody>
                    <a:bodyPr/>
                    <a:lstStyle/>
                    <a:p>
                      <a:r>
                        <a:rPr lang="en-US" sz="1800" dirty="0">
                          <a:solidFill>
                            <a:srgbClr val="2E1700"/>
                          </a:solidFill>
                        </a:rPr>
                        <a:t>Pfizer/</a:t>
                      </a:r>
                      <a:r>
                        <a:rPr lang="en-US" sz="1800" dirty="0" err="1">
                          <a:solidFill>
                            <a:srgbClr val="2E1700"/>
                          </a:solidFill>
                        </a:rPr>
                        <a:t>BioNTech</a:t>
                      </a:r>
                      <a:r>
                        <a:rPr lang="en-US" sz="1800" dirty="0">
                          <a:solidFill>
                            <a:srgbClr val="2E1700"/>
                          </a:solidFill>
                        </a:rPr>
                        <a:t> (BNT162b2)</a:t>
                      </a:r>
                      <a:endParaRPr lang="en-US" dirty="0">
                        <a:solidFill>
                          <a:srgbClr val="2E17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E1700"/>
                          </a:solidFill>
                        </a:rPr>
                        <a:t>Two doses given at least 21 days apart</a:t>
                      </a:r>
                      <a:endParaRPr lang="en-US" dirty="0">
                        <a:solidFill>
                          <a:srgbClr val="2E1700"/>
                        </a:solidFill>
                      </a:endParaRPr>
                    </a:p>
                  </a:txBody>
                  <a:tcPr/>
                </a:tc>
                <a:tc>
                  <a:txBody>
                    <a:bodyPr/>
                    <a:lstStyle/>
                    <a:p>
                      <a:r>
                        <a:rPr lang="en-US" dirty="0">
                          <a:solidFill>
                            <a:srgbClr val="2E1700"/>
                          </a:solidFill>
                        </a:rPr>
                        <a:t>Ages 16+</a:t>
                      </a:r>
                    </a:p>
                  </a:txBody>
                  <a:tcPr/>
                </a:tc>
                <a:extLst>
                  <a:ext uri="{0D108BD9-81ED-4DB2-BD59-A6C34878D82A}">
                    <a16:rowId xmlns:a16="http://schemas.microsoft.com/office/drawing/2014/main" val="2051864651"/>
                  </a:ext>
                </a:extLst>
              </a:tr>
              <a:tr h="370840">
                <a:tc>
                  <a:txBody>
                    <a:bodyPr/>
                    <a:lstStyle/>
                    <a:p>
                      <a:r>
                        <a:rPr lang="en-US" sz="1800" dirty="0" err="1">
                          <a:solidFill>
                            <a:srgbClr val="2E1700"/>
                          </a:solidFill>
                        </a:rPr>
                        <a:t>Moderna</a:t>
                      </a:r>
                      <a:r>
                        <a:rPr lang="en-US" sz="1800" dirty="0">
                          <a:solidFill>
                            <a:srgbClr val="2E1700"/>
                          </a:solidFill>
                        </a:rPr>
                        <a:t> (mRNA-1273) </a:t>
                      </a:r>
                      <a:endParaRPr lang="en-US" dirty="0">
                        <a:solidFill>
                          <a:srgbClr val="2E17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E1700"/>
                          </a:solidFill>
                        </a:rPr>
                        <a:t>Two doses given at least 28 days apart</a:t>
                      </a:r>
                    </a:p>
                  </a:txBody>
                  <a:tcPr/>
                </a:tc>
                <a:tc>
                  <a:txBody>
                    <a:bodyPr/>
                    <a:lstStyle/>
                    <a:p>
                      <a:r>
                        <a:rPr lang="en-US" dirty="0">
                          <a:solidFill>
                            <a:srgbClr val="2E1700"/>
                          </a:solidFill>
                        </a:rPr>
                        <a:t>Ages 18+</a:t>
                      </a:r>
                    </a:p>
                  </a:txBody>
                  <a:tcPr/>
                </a:tc>
                <a:extLst>
                  <a:ext uri="{0D108BD9-81ED-4DB2-BD59-A6C34878D82A}">
                    <a16:rowId xmlns:a16="http://schemas.microsoft.com/office/drawing/2014/main" val="4253080158"/>
                  </a:ext>
                </a:extLst>
              </a:tr>
            </a:tbl>
          </a:graphicData>
        </a:graphic>
      </p:graphicFrame>
      <p:sp>
        <p:nvSpPr>
          <p:cNvPr id="9" name="Rectangle 8">
            <a:extLst>
              <a:ext uri="{FF2B5EF4-FFF2-40B4-BE49-F238E27FC236}">
                <a16:creationId xmlns:a16="http://schemas.microsoft.com/office/drawing/2014/main" id="{FCF2CA45-1510-4A51-80ED-D78E32A75399}"/>
              </a:ext>
            </a:extLst>
          </p:cNvPr>
          <p:cNvSpPr/>
          <p:nvPr/>
        </p:nvSpPr>
        <p:spPr>
          <a:xfrm>
            <a:off x="636933" y="3357261"/>
            <a:ext cx="10765734" cy="2277547"/>
          </a:xfrm>
          <a:prstGeom prst="rect">
            <a:avLst/>
          </a:prstGeom>
        </p:spPr>
        <p:txBody>
          <a:bodyPr wrap="square">
            <a:spAutoFit/>
          </a:bodyPr>
          <a:lstStyle/>
          <a:p>
            <a:pPr marL="77886" indent="0">
              <a:lnSpc>
                <a:spcPct val="100000"/>
              </a:lnSpc>
              <a:spcBef>
                <a:spcPts val="600"/>
              </a:spcBef>
              <a:spcAft>
                <a:spcPts val="600"/>
              </a:spcAft>
              <a:buNone/>
            </a:pPr>
            <a:r>
              <a:rPr lang="en-US" sz="2400" u="sng" dirty="0">
                <a:solidFill>
                  <a:srgbClr val="2E1700"/>
                </a:solidFill>
              </a:rPr>
              <a:t>Testing and safety standards:</a:t>
            </a:r>
          </a:p>
          <a:p>
            <a:pPr marL="420786" indent="-342900">
              <a:lnSpc>
                <a:spcPct val="100000"/>
              </a:lnSpc>
              <a:spcBef>
                <a:spcPts val="600"/>
              </a:spcBef>
              <a:spcAft>
                <a:spcPts val="600"/>
              </a:spcAft>
              <a:buFont typeface="Arial" panose="020B0604020202020204" pitchFamily="34" charset="0"/>
              <a:buChar char="•"/>
            </a:pPr>
            <a:r>
              <a:rPr lang="en-US" sz="2200" dirty="0">
                <a:solidFill>
                  <a:srgbClr val="2E1700"/>
                </a:solidFill>
              </a:rPr>
              <a:t>Prior to approval, each vaccine was </a:t>
            </a:r>
            <a:r>
              <a:rPr lang="en-US" sz="2200" b="1" dirty="0">
                <a:solidFill>
                  <a:srgbClr val="2E1700"/>
                </a:solidFill>
              </a:rPr>
              <a:t>tested in tens of thousands of adults </a:t>
            </a:r>
            <a:r>
              <a:rPr lang="en-US" sz="2200" dirty="0">
                <a:solidFill>
                  <a:srgbClr val="2E1700"/>
                </a:solidFill>
              </a:rPr>
              <a:t>from diverse backgrounds, including older adults and communities of color.</a:t>
            </a:r>
          </a:p>
          <a:p>
            <a:pPr marL="420786" indent="-342900">
              <a:lnSpc>
                <a:spcPct val="100000"/>
              </a:lnSpc>
              <a:spcBef>
                <a:spcPts val="600"/>
              </a:spcBef>
              <a:spcAft>
                <a:spcPts val="600"/>
              </a:spcAft>
              <a:buFont typeface="Arial" panose="020B0604020202020204" pitchFamily="34" charset="0"/>
              <a:buChar char="•"/>
            </a:pPr>
            <a:r>
              <a:rPr lang="en-US" sz="2200" dirty="0">
                <a:solidFill>
                  <a:srgbClr val="2E1700"/>
                </a:solidFill>
              </a:rPr>
              <a:t>Clinical trial data show that both vaccines are </a:t>
            </a:r>
            <a:r>
              <a:rPr lang="en-US" sz="2200" b="1" dirty="0">
                <a:solidFill>
                  <a:srgbClr val="2E1700"/>
                </a:solidFill>
              </a:rPr>
              <a:t>safe and effective </a:t>
            </a:r>
            <a:r>
              <a:rPr lang="en-US" sz="2200" dirty="0">
                <a:solidFill>
                  <a:srgbClr val="2E1700"/>
                </a:solidFill>
              </a:rPr>
              <a:t>at preventing COVID-19.</a:t>
            </a:r>
          </a:p>
          <a:p>
            <a:pPr marL="420786" indent="-342900">
              <a:lnSpc>
                <a:spcPct val="100000"/>
              </a:lnSpc>
              <a:spcBef>
                <a:spcPts val="600"/>
              </a:spcBef>
              <a:spcAft>
                <a:spcPts val="600"/>
              </a:spcAft>
              <a:buFont typeface="Arial" panose="020B0604020202020204" pitchFamily="34" charset="0"/>
              <a:buChar char="•"/>
            </a:pPr>
            <a:r>
              <a:rPr lang="en-US" sz="2200" dirty="0">
                <a:solidFill>
                  <a:srgbClr val="2E1700"/>
                </a:solidFill>
              </a:rPr>
              <a:t>It is unknown how long protection from vaccines might last. </a:t>
            </a:r>
          </a:p>
        </p:txBody>
      </p:sp>
      <p:sp>
        <p:nvSpPr>
          <p:cNvPr id="37" name="TextBox 36">
            <a:extLst>
              <a:ext uri="{FF2B5EF4-FFF2-40B4-BE49-F238E27FC236}">
                <a16:creationId xmlns:a16="http://schemas.microsoft.com/office/drawing/2014/main" id="{E223CB07-FC6C-4C24-8D29-EDA2D4660251}"/>
              </a:ext>
            </a:extLst>
          </p:cNvPr>
          <p:cNvSpPr txBox="1"/>
          <p:nvPr/>
        </p:nvSpPr>
        <p:spPr>
          <a:xfrm>
            <a:off x="609600" y="6000751"/>
            <a:ext cx="11582400" cy="579518"/>
          </a:xfrm>
          <a:prstGeom prst="rect">
            <a:avLst/>
          </a:prstGeom>
          <a:noFill/>
        </p:spPr>
        <p:txBody>
          <a:bodyPr wrap="square" rtlCol="0">
            <a:spAutoFit/>
          </a:bodyPr>
          <a:lstStyle/>
          <a:p>
            <a:pPr>
              <a:spcAft>
                <a:spcPts val="600"/>
              </a:spcAft>
            </a:pPr>
            <a:r>
              <a:rPr lang="en-US" sz="1333" dirty="0">
                <a:solidFill>
                  <a:srgbClr val="000000"/>
                </a:solidFill>
                <a:latin typeface="Calibri" panose="020F0502020204030204" pitchFamily="34" charset="0"/>
              </a:rPr>
              <a:t>Sources: </a:t>
            </a:r>
            <a:r>
              <a:rPr lang="en-US" sz="1333" dirty="0">
                <a:solidFill>
                  <a:srgbClr val="000000"/>
                </a:solidFill>
                <a:latin typeface="Calibri" panose="020F0502020204030204" pitchFamily="34" charset="0"/>
                <a:hlinkClick r:id="rId6"/>
              </a:rPr>
              <a:t>pfizer.com/news/press-release/press-release-detail/pfizer-and-biontech-conclude-phase-3-study-covid-19-vaccine</a:t>
            </a:r>
            <a:endParaRPr lang="en-US" sz="1333" dirty="0">
              <a:solidFill>
                <a:srgbClr val="000000"/>
              </a:solidFill>
              <a:latin typeface="Calibri" panose="020F0502020204030204" pitchFamily="34" charset="0"/>
            </a:endParaRPr>
          </a:p>
          <a:p>
            <a:pPr>
              <a:spcAft>
                <a:spcPts val="600"/>
              </a:spcAft>
            </a:pPr>
            <a:r>
              <a:rPr lang="en-US" sz="1333" dirty="0">
                <a:solidFill>
                  <a:srgbClr val="000000"/>
                </a:solidFill>
                <a:latin typeface="Calibri" panose="020F0502020204030204" pitchFamily="34" charset="0"/>
                <a:hlinkClick r:id="rId7"/>
              </a:rPr>
              <a:t>investors.modernatx.com/news-releases/news-release-details/modernas-covid-19-vaccine-candidate-meets-its-primary-efficacy</a:t>
            </a:r>
            <a:r>
              <a:rPr lang="en-US" sz="1333"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186876612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D6118433-FE71-D54B-B7E3-63F839DE554C}"/>
              </a:ext>
            </a:extLst>
          </p:cNvPr>
          <p:cNvSpPr>
            <a:spLocks noGrp="1"/>
          </p:cNvSpPr>
          <p:nvPr>
            <p:ph type="subTitle" idx="1"/>
          </p:nvPr>
        </p:nvSpPr>
        <p:spPr/>
        <p:txBody>
          <a:bodyPr/>
          <a:lstStyle/>
          <a:p>
            <a:r>
              <a:rPr lang="en-US" dirty="0"/>
              <a:t>COVID-19 and Vaccine Basics</a:t>
            </a:r>
          </a:p>
        </p:txBody>
      </p:sp>
      <p:pic>
        <p:nvPicPr>
          <p:cNvPr id="41" name="Arrow left">
            <a:extLst>
              <a:ext uri="{FF2B5EF4-FFF2-40B4-BE49-F238E27FC236}">
                <a16:creationId xmlns:a16="http://schemas.microsoft.com/office/drawing/2014/main" id="{3E9A1F2E-2715-4DDE-A146-E3D0547AAAF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7974" y="2419393"/>
            <a:ext cx="360439" cy="360439"/>
          </a:xfrm>
          <a:prstGeom prst="rect">
            <a:avLst/>
          </a:prstGeom>
        </p:spPr>
      </p:pic>
      <p:pic>
        <p:nvPicPr>
          <p:cNvPr id="42" name="Arrow right">
            <a:extLst>
              <a:ext uri="{FF2B5EF4-FFF2-40B4-BE49-F238E27FC236}">
                <a16:creationId xmlns:a16="http://schemas.microsoft.com/office/drawing/2014/main" id="{25D0F3D3-A9EB-4326-AA5C-CC3908AE488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0499" y="2419393"/>
            <a:ext cx="360439" cy="360439"/>
          </a:xfrm>
          <a:prstGeom prst="rect">
            <a:avLst/>
          </a:prstGeom>
        </p:spPr>
      </p:pic>
      <p:sp>
        <p:nvSpPr>
          <p:cNvPr id="19" name="Rectangle 18">
            <a:extLst>
              <a:ext uri="{FF2B5EF4-FFF2-40B4-BE49-F238E27FC236}">
                <a16:creationId xmlns:a16="http://schemas.microsoft.com/office/drawing/2014/main" id="{A83F3893-3670-4930-B5AA-436808FCF108}"/>
              </a:ext>
            </a:extLst>
          </p:cNvPr>
          <p:cNvSpPr/>
          <p:nvPr/>
        </p:nvSpPr>
        <p:spPr>
          <a:xfrm>
            <a:off x="408475" y="6305553"/>
            <a:ext cx="2923822" cy="4657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Graphical user interface, application&#10;&#10;Description automatically generated">
            <a:extLst>
              <a:ext uri="{FF2B5EF4-FFF2-40B4-BE49-F238E27FC236}">
                <a16:creationId xmlns:a16="http://schemas.microsoft.com/office/drawing/2014/main" id="{C5D1B942-C938-45FB-969C-623DF544DD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9214" y="6272071"/>
            <a:ext cx="920474" cy="552284"/>
          </a:xfrm>
          <a:prstGeom prst="rect">
            <a:avLst/>
          </a:prstGeom>
        </p:spPr>
      </p:pic>
      <p:sp>
        <p:nvSpPr>
          <p:cNvPr id="4" name="Title 3">
            <a:extLst>
              <a:ext uri="{FF2B5EF4-FFF2-40B4-BE49-F238E27FC236}">
                <a16:creationId xmlns:a16="http://schemas.microsoft.com/office/drawing/2014/main" id="{93FC76BD-9827-491E-B93D-1394C592497A}"/>
              </a:ext>
            </a:extLst>
          </p:cNvPr>
          <p:cNvSpPr>
            <a:spLocks noGrp="1"/>
          </p:cNvSpPr>
          <p:nvPr>
            <p:ph type="title"/>
          </p:nvPr>
        </p:nvSpPr>
        <p:spPr>
          <a:xfrm>
            <a:off x="609599" y="731520"/>
            <a:ext cx="11469511" cy="939236"/>
          </a:xfrm>
        </p:spPr>
        <p:txBody>
          <a:bodyPr/>
          <a:lstStyle/>
          <a:p>
            <a:r>
              <a:rPr lang="en-US" dirty="0"/>
              <a:t>These COVID-19 vaccines are mRNA vaccines</a:t>
            </a:r>
          </a:p>
        </p:txBody>
      </p:sp>
      <p:sp>
        <p:nvSpPr>
          <p:cNvPr id="9" name="Rectangle 8">
            <a:extLst>
              <a:ext uri="{FF2B5EF4-FFF2-40B4-BE49-F238E27FC236}">
                <a16:creationId xmlns:a16="http://schemas.microsoft.com/office/drawing/2014/main" id="{FCF2CA45-1510-4A51-80ED-D78E32A75399}"/>
              </a:ext>
            </a:extLst>
          </p:cNvPr>
          <p:cNvSpPr/>
          <p:nvPr/>
        </p:nvSpPr>
        <p:spPr>
          <a:xfrm>
            <a:off x="583717" y="1900431"/>
            <a:ext cx="10765734" cy="3924151"/>
          </a:xfrm>
          <a:prstGeom prst="rect">
            <a:avLst/>
          </a:prstGeom>
        </p:spPr>
        <p:txBody>
          <a:bodyPr wrap="square">
            <a:spAutoFit/>
          </a:bodyPr>
          <a:lstStyle/>
          <a:p>
            <a:pPr marL="420786" indent="-342900">
              <a:buFont typeface="Arial" panose="020B0604020202020204" pitchFamily="34" charset="0"/>
              <a:buChar char="•"/>
            </a:pPr>
            <a:r>
              <a:rPr lang="en-US" sz="2400" dirty="0">
                <a:solidFill>
                  <a:srgbClr val="2E1700"/>
                </a:solidFill>
              </a:rPr>
              <a:t>mRNA vaccines teach our cells how to make a harmless piece of the </a:t>
            </a:r>
            <a:br>
              <a:rPr lang="en-US" sz="2400" dirty="0">
                <a:solidFill>
                  <a:srgbClr val="2E1700"/>
                </a:solidFill>
              </a:rPr>
            </a:br>
            <a:r>
              <a:rPr lang="en-US" sz="2400" dirty="0">
                <a:solidFill>
                  <a:srgbClr val="2E1700"/>
                </a:solidFill>
              </a:rPr>
              <a:t>“spike protein” for SARS-CoV-2.</a:t>
            </a:r>
          </a:p>
          <a:p>
            <a:pPr marL="877986" lvl="1" indent="-342900">
              <a:buFont typeface="Arial" panose="020B0604020202020204" pitchFamily="34" charset="0"/>
              <a:buChar char="•"/>
            </a:pPr>
            <a:r>
              <a:rPr lang="en-US" sz="2000" dirty="0">
                <a:solidFill>
                  <a:srgbClr val="2E1700"/>
                </a:solidFill>
              </a:rPr>
              <a:t>After the protein piece is made, the cell breaks down the instructions (the mRNA) and </a:t>
            </a:r>
            <a:br>
              <a:rPr lang="en-US" sz="2000" dirty="0">
                <a:solidFill>
                  <a:srgbClr val="2E1700"/>
                </a:solidFill>
              </a:rPr>
            </a:br>
            <a:r>
              <a:rPr lang="en-US" sz="2000" dirty="0">
                <a:solidFill>
                  <a:srgbClr val="2E1700"/>
                </a:solidFill>
              </a:rPr>
              <a:t>gets rid of them. </a:t>
            </a:r>
          </a:p>
          <a:p>
            <a:pPr marL="420786" indent="-342900">
              <a:buFont typeface="Arial" panose="020B0604020202020204" pitchFamily="34" charset="0"/>
              <a:buChar char="•"/>
            </a:pPr>
            <a:r>
              <a:rPr lang="en-US" sz="2400" dirty="0">
                <a:solidFill>
                  <a:srgbClr val="2E1700"/>
                </a:solidFill>
              </a:rPr>
              <a:t>Cells display this piece of spike protein on their surface, and an immune response is triggered inside our bodies. This produces antibodies to protect us from getting infected if the SARS-CoV-2 virus enters our bodies.</a:t>
            </a:r>
          </a:p>
          <a:p>
            <a:pPr marL="420786" indent="-342900">
              <a:buFont typeface="Arial" panose="020B0604020202020204" pitchFamily="34" charset="0"/>
              <a:buChar char="•"/>
            </a:pPr>
            <a:r>
              <a:rPr lang="en-US" sz="2400" dirty="0">
                <a:solidFill>
                  <a:srgbClr val="2E1700"/>
                </a:solidFill>
              </a:rPr>
              <a:t>mRNA vaccines do not use the live virus that causes COVID-19. They </a:t>
            </a:r>
            <a:r>
              <a:rPr lang="en-US" sz="2400" b="1" dirty="0">
                <a:solidFill>
                  <a:srgbClr val="2E1700"/>
                </a:solidFill>
              </a:rPr>
              <a:t>CANNOT</a:t>
            </a:r>
            <a:r>
              <a:rPr lang="en-US" sz="2400" dirty="0">
                <a:solidFill>
                  <a:srgbClr val="2E1700"/>
                </a:solidFill>
              </a:rPr>
              <a:t> give someone COVID-19.</a:t>
            </a:r>
          </a:p>
          <a:p>
            <a:pPr marL="420786" indent="-342900">
              <a:buFont typeface="Arial" panose="020B0604020202020204" pitchFamily="34" charset="0"/>
              <a:buChar char="•"/>
            </a:pPr>
            <a:r>
              <a:rPr lang="en-US" sz="2400" dirty="0">
                <a:solidFill>
                  <a:srgbClr val="2E1700"/>
                </a:solidFill>
              </a:rPr>
              <a:t>mRNA vaccines </a:t>
            </a:r>
            <a:r>
              <a:rPr lang="en-US" sz="2400" b="1" dirty="0">
                <a:solidFill>
                  <a:srgbClr val="2E1700"/>
                </a:solidFill>
              </a:rPr>
              <a:t>DO NOT</a:t>
            </a:r>
            <a:r>
              <a:rPr lang="en-US" sz="2400" dirty="0">
                <a:solidFill>
                  <a:srgbClr val="2E1700"/>
                </a:solidFill>
              </a:rPr>
              <a:t> affect or interact with our DNA in any way.</a:t>
            </a:r>
          </a:p>
          <a:p>
            <a:pPr indent="-228600">
              <a:buFont typeface="Arial" panose="020B0604020202020204" pitchFamily="34" charset="0"/>
              <a:buChar char="•"/>
            </a:pPr>
            <a:endParaRPr lang="en-US" sz="1700" dirty="0">
              <a:solidFill>
                <a:srgbClr val="2E1700"/>
              </a:solidFill>
            </a:endParaRPr>
          </a:p>
        </p:txBody>
      </p:sp>
      <p:sp>
        <p:nvSpPr>
          <p:cNvPr id="11" name="TextBox 10">
            <a:extLst>
              <a:ext uri="{FF2B5EF4-FFF2-40B4-BE49-F238E27FC236}">
                <a16:creationId xmlns:a16="http://schemas.microsoft.com/office/drawing/2014/main" id="{FFCEEFFD-2B54-4DE7-8830-879711048D86}"/>
              </a:ext>
            </a:extLst>
          </p:cNvPr>
          <p:cNvSpPr txBox="1"/>
          <p:nvPr/>
        </p:nvSpPr>
        <p:spPr>
          <a:xfrm>
            <a:off x="609600" y="6214543"/>
            <a:ext cx="10607040" cy="328231"/>
          </a:xfrm>
          <a:prstGeom prst="rect">
            <a:avLst/>
          </a:prstGeom>
          <a:noFill/>
        </p:spPr>
        <p:txBody>
          <a:bodyPr wrap="square" lIns="121920" tIns="60960" rIns="121920" bIns="60960" rtlCol="0" anchor="t">
            <a:spAutoFit/>
          </a:bodyPr>
          <a:lstStyle/>
          <a:p>
            <a:pPr>
              <a:spcAft>
                <a:spcPts val="600"/>
              </a:spcAft>
            </a:pPr>
            <a:r>
              <a:rPr lang="en-US" sz="1333" dirty="0">
                <a:solidFill>
                  <a:srgbClr val="000000"/>
                </a:solidFill>
                <a:latin typeface="Calibri"/>
                <a:cs typeface="Calibri"/>
              </a:rPr>
              <a:t>Source: </a:t>
            </a:r>
            <a:r>
              <a:rPr lang="en-US" sz="1333" dirty="0">
                <a:latin typeface="Myriad Web Pro"/>
                <a:cs typeface="Calibri"/>
                <a:hlinkClick r:id="rId6"/>
              </a:rPr>
              <a:t>Understanding and Explaining mRNA COVID-19 Vaccines | CDC</a:t>
            </a:r>
            <a:endParaRPr lang="en-US" sz="1333" dirty="0">
              <a:solidFill>
                <a:srgbClr val="000000"/>
              </a:solidFill>
              <a:latin typeface="Calibri"/>
              <a:cs typeface="Calibri"/>
            </a:endParaRPr>
          </a:p>
        </p:txBody>
      </p:sp>
    </p:spTree>
    <p:extLst>
      <p:ext uri="{BB962C8B-B14F-4D97-AF65-F5344CB8AC3E}">
        <p14:creationId xmlns:p14="http://schemas.microsoft.com/office/powerpoint/2010/main" val="2282600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D6118433-FE71-D54B-B7E3-63F839DE554C}"/>
              </a:ext>
            </a:extLst>
          </p:cNvPr>
          <p:cNvSpPr>
            <a:spLocks noGrp="1"/>
          </p:cNvSpPr>
          <p:nvPr>
            <p:ph type="subTitle" idx="1"/>
          </p:nvPr>
        </p:nvSpPr>
        <p:spPr/>
        <p:txBody>
          <a:bodyPr/>
          <a:lstStyle/>
          <a:p>
            <a:r>
              <a:rPr lang="en-US" dirty="0"/>
              <a:t>COVID-19 and Vaccine Basics</a:t>
            </a:r>
          </a:p>
        </p:txBody>
      </p:sp>
      <p:pic>
        <p:nvPicPr>
          <p:cNvPr id="41" name="Arrow left">
            <a:extLst>
              <a:ext uri="{FF2B5EF4-FFF2-40B4-BE49-F238E27FC236}">
                <a16:creationId xmlns:a16="http://schemas.microsoft.com/office/drawing/2014/main" id="{3E9A1F2E-2715-4DDE-A146-E3D0547AAAF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7974" y="2419393"/>
            <a:ext cx="360439" cy="360439"/>
          </a:xfrm>
          <a:prstGeom prst="rect">
            <a:avLst/>
          </a:prstGeom>
        </p:spPr>
      </p:pic>
      <p:pic>
        <p:nvPicPr>
          <p:cNvPr id="42" name="Arrow right">
            <a:extLst>
              <a:ext uri="{FF2B5EF4-FFF2-40B4-BE49-F238E27FC236}">
                <a16:creationId xmlns:a16="http://schemas.microsoft.com/office/drawing/2014/main" id="{25D0F3D3-A9EB-4326-AA5C-CC3908AE488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0499" y="2419393"/>
            <a:ext cx="360439" cy="360439"/>
          </a:xfrm>
          <a:prstGeom prst="rect">
            <a:avLst/>
          </a:prstGeom>
        </p:spPr>
      </p:pic>
      <p:sp>
        <p:nvSpPr>
          <p:cNvPr id="19" name="Rectangle 18">
            <a:extLst>
              <a:ext uri="{FF2B5EF4-FFF2-40B4-BE49-F238E27FC236}">
                <a16:creationId xmlns:a16="http://schemas.microsoft.com/office/drawing/2014/main" id="{A83F3893-3670-4930-B5AA-436808FCF108}"/>
              </a:ext>
            </a:extLst>
          </p:cNvPr>
          <p:cNvSpPr/>
          <p:nvPr/>
        </p:nvSpPr>
        <p:spPr>
          <a:xfrm>
            <a:off x="408475" y="6305553"/>
            <a:ext cx="2923822" cy="4657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Graphical user interface, application&#10;&#10;Description automatically generated">
            <a:extLst>
              <a:ext uri="{FF2B5EF4-FFF2-40B4-BE49-F238E27FC236}">
                <a16:creationId xmlns:a16="http://schemas.microsoft.com/office/drawing/2014/main" id="{C5D1B942-C938-45FB-969C-623DF544DD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9214" y="6272071"/>
            <a:ext cx="920474" cy="552284"/>
          </a:xfrm>
          <a:prstGeom prst="rect">
            <a:avLst/>
          </a:prstGeom>
        </p:spPr>
      </p:pic>
      <p:sp>
        <p:nvSpPr>
          <p:cNvPr id="4" name="Title 3">
            <a:extLst>
              <a:ext uri="{FF2B5EF4-FFF2-40B4-BE49-F238E27FC236}">
                <a16:creationId xmlns:a16="http://schemas.microsoft.com/office/drawing/2014/main" id="{93FC76BD-9827-491E-B93D-1394C592497A}"/>
              </a:ext>
            </a:extLst>
          </p:cNvPr>
          <p:cNvSpPr>
            <a:spLocks noGrp="1"/>
          </p:cNvSpPr>
          <p:nvPr>
            <p:ph type="title"/>
          </p:nvPr>
        </p:nvSpPr>
        <p:spPr>
          <a:xfrm>
            <a:off x="609600" y="731520"/>
            <a:ext cx="10739852" cy="939236"/>
          </a:xfrm>
        </p:spPr>
        <p:txBody>
          <a:bodyPr/>
          <a:lstStyle/>
          <a:p>
            <a:r>
              <a:rPr lang="en-US" dirty="0"/>
              <a:t>COVID-19 vaccination helps protect you </a:t>
            </a:r>
            <a:br>
              <a:rPr lang="en-US" dirty="0"/>
            </a:br>
            <a:r>
              <a:rPr lang="en-US" dirty="0"/>
              <a:t>from COVID-19</a:t>
            </a:r>
          </a:p>
        </p:txBody>
      </p:sp>
      <p:sp>
        <p:nvSpPr>
          <p:cNvPr id="9" name="Rectangle 8">
            <a:extLst>
              <a:ext uri="{FF2B5EF4-FFF2-40B4-BE49-F238E27FC236}">
                <a16:creationId xmlns:a16="http://schemas.microsoft.com/office/drawing/2014/main" id="{FCF2CA45-1510-4A51-80ED-D78E32A75399}"/>
              </a:ext>
            </a:extLst>
          </p:cNvPr>
          <p:cNvSpPr/>
          <p:nvPr/>
        </p:nvSpPr>
        <p:spPr>
          <a:xfrm>
            <a:off x="583717" y="1900431"/>
            <a:ext cx="10765734" cy="353943"/>
          </a:xfrm>
          <a:prstGeom prst="rect">
            <a:avLst/>
          </a:prstGeom>
        </p:spPr>
        <p:txBody>
          <a:bodyPr wrap="square">
            <a:spAutoFit/>
          </a:bodyPr>
          <a:lstStyle/>
          <a:p>
            <a:endParaRPr lang="en-US" sz="1700" dirty="0">
              <a:solidFill>
                <a:srgbClr val="2E1700"/>
              </a:solidFill>
            </a:endParaRPr>
          </a:p>
        </p:txBody>
      </p:sp>
      <p:sp>
        <p:nvSpPr>
          <p:cNvPr id="11" name="TextBox 10">
            <a:extLst>
              <a:ext uri="{FF2B5EF4-FFF2-40B4-BE49-F238E27FC236}">
                <a16:creationId xmlns:a16="http://schemas.microsoft.com/office/drawing/2014/main" id="{FFCEEFFD-2B54-4DE7-8830-879711048D86}"/>
              </a:ext>
            </a:extLst>
          </p:cNvPr>
          <p:cNvSpPr txBox="1"/>
          <p:nvPr/>
        </p:nvSpPr>
        <p:spPr>
          <a:xfrm>
            <a:off x="609600" y="6214543"/>
            <a:ext cx="10607040" cy="328231"/>
          </a:xfrm>
          <a:prstGeom prst="rect">
            <a:avLst/>
          </a:prstGeom>
          <a:noFill/>
        </p:spPr>
        <p:txBody>
          <a:bodyPr wrap="square" lIns="121920" tIns="60960" rIns="121920" bIns="60960" rtlCol="0" anchor="t">
            <a:spAutoFit/>
          </a:bodyPr>
          <a:lstStyle/>
          <a:p>
            <a:pPr>
              <a:spcAft>
                <a:spcPts val="600"/>
              </a:spcAft>
            </a:pPr>
            <a:r>
              <a:rPr lang="en-US" sz="1333" dirty="0">
                <a:solidFill>
                  <a:srgbClr val="000000"/>
                </a:solidFill>
                <a:latin typeface="Calibri"/>
                <a:cs typeface="Calibri"/>
              </a:rPr>
              <a:t>Source: </a:t>
            </a:r>
            <a:r>
              <a:rPr lang="en-US" sz="1333" dirty="0">
                <a:latin typeface="Myriad Web Pro"/>
                <a:cs typeface="Calibri"/>
                <a:hlinkClick r:id="rId6"/>
              </a:rPr>
              <a:t>Understanding and Explaining mRNA COVID-19 Vaccines | CDC</a:t>
            </a:r>
            <a:endParaRPr lang="en-US" sz="1333" dirty="0">
              <a:solidFill>
                <a:srgbClr val="000000"/>
              </a:solidFill>
              <a:latin typeface="Calibri"/>
              <a:cs typeface="Calibri"/>
            </a:endParaRPr>
          </a:p>
        </p:txBody>
      </p:sp>
      <p:sp>
        <p:nvSpPr>
          <p:cNvPr id="13" name="Rectangle 12">
            <a:extLst>
              <a:ext uri="{FF2B5EF4-FFF2-40B4-BE49-F238E27FC236}">
                <a16:creationId xmlns:a16="http://schemas.microsoft.com/office/drawing/2014/main" id="{78EC79B4-C23F-49D1-AC42-90623E8FDD45}"/>
              </a:ext>
            </a:extLst>
          </p:cNvPr>
          <p:cNvSpPr/>
          <p:nvPr/>
        </p:nvSpPr>
        <p:spPr>
          <a:xfrm>
            <a:off x="583717" y="2077402"/>
            <a:ext cx="6765350" cy="3893374"/>
          </a:xfrm>
          <a:prstGeom prst="rect">
            <a:avLst/>
          </a:prstGeom>
        </p:spPr>
        <p:txBody>
          <a:bodyPr wrap="square">
            <a:spAutoFit/>
          </a:bodyPr>
          <a:lstStyle/>
          <a:p>
            <a:pPr marL="77886"/>
            <a:r>
              <a:rPr lang="en-US" sz="3200" dirty="0">
                <a:solidFill>
                  <a:srgbClr val="2E1700"/>
                </a:solidFill>
              </a:rPr>
              <a:t>Getting a COVID-19 vaccine:</a:t>
            </a:r>
          </a:p>
          <a:p>
            <a:pPr marL="458788" lvl="1" indent="-379413">
              <a:spcBef>
                <a:spcPts val="600"/>
              </a:spcBef>
              <a:spcAft>
                <a:spcPts val="600"/>
              </a:spcAft>
              <a:buClr>
                <a:schemeClr val="accent1">
                  <a:lumMod val="75000"/>
                </a:schemeClr>
              </a:buClr>
              <a:buFont typeface="Wingdings" panose="05000000000000000000" pitchFamily="2" charset="2"/>
              <a:buChar char="§"/>
            </a:pPr>
            <a:r>
              <a:rPr lang="en-US" sz="2400" dirty="0">
                <a:solidFill>
                  <a:srgbClr val="2E1700"/>
                </a:solidFill>
              </a:rPr>
              <a:t>Will help create an immune response in your body against the virus.</a:t>
            </a:r>
          </a:p>
          <a:p>
            <a:pPr marL="458788" lvl="1" indent="-379413">
              <a:spcBef>
                <a:spcPts val="600"/>
              </a:spcBef>
              <a:spcAft>
                <a:spcPts val="600"/>
              </a:spcAft>
              <a:buClr>
                <a:schemeClr val="accent1">
                  <a:lumMod val="75000"/>
                </a:schemeClr>
              </a:buClr>
              <a:buFont typeface="Wingdings" panose="05000000000000000000" pitchFamily="2" charset="2"/>
              <a:buChar char="§"/>
            </a:pPr>
            <a:r>
              <a:rPr lang="en-US" sz="2400" dirty="0">
                <a:solidFill>
                  <a:srgbClr val="2E1700"/>
                </a:solidFill>
              </a:rPr>
              <a:t>May help keep you from getting severely ill, even if you do get COVID-19.</a:t>
            </a:r>
          </a:p>
          <a:p>
            <a:pPr marL="458788" lvl="1" indent="-379413">
              <a:spcBef>
                <a:spcPts val="600"/>
              </a:spcBef>
              <a:spcAft>
                <a:spcPts val="600"/>
              </a:spcAft>
              <a:buClr>
                <a:schemeClr val="accent1">
                  <a:lumMod val="75000"/>
                </a:schemeClr>
              </a:buClr>
              <a:buFont typeface="Wingdings" panose="05000000000000000000" pitchFamily="2" charset="2"/>
              <a:buChar char="§"/>
            </a:pPr>
            <a:r>
              <a:rPr lang="en-US" sz="2400" dirty="0">
                <a:solidFill>
                  <a:srgbClr val="2E1700"/>
                </a:solidFill>
              </a:rPr>
              <a:t>Can protect your family, friends and community</a:t>
            </a:r>
          </a:p>
          <a:p>
            <a:pPr marL="458788" lvl="1" indent="-379413">
              <a:buClr>
                <a:schemeClr val="accent1"/>
              </a:buClr>
              <a:buFont typeface="Arial" panose="020B0604020202020204" pitchFamily="34" charset="0"/>
              <a:buChar char="•"/>
            </a:pPr>
            <a:endParaRPr lang="en-US" sz="2400" dirty="0">
              <a:solidFill>
                <a:srgbClr val="000000"/>
              </a:solidFill>
              <a:cs typeface="Calibri"/>
            </a:endParaRPr>
          </a:p>
          <a:p>
            <a:pPr marL="77886"/>
            <a:r>
              <a:rPr lang="en-US" sz="2400" dirty="0">
                <a:solidFill>
                  <a:srgbClr val="2E1700"/>
                </a:solidFill>
              </a:rPr>
              <a:t> </a:t>
            </a:r>
          </a:p>
          <a:p>
            <a:pPr indent="-228600">
              <a:buFont typeface="Arial" panose="020B0604020202020204" pitchFamily="34" charset="0"/>
              <a:buChar char="•"/>
            </a:pPr>
            <a:endParaRPr lang="en-US" sz="1700" dirty="0">
              <a:solidFill>
                <a:srgbClr val="2E1700"/>
              </a:solidFill>
            </a:endParaRPr>
          </a:p>
        </p:txBody>
      </p:sp>
      <p:pic>
        <p:nvPicPr>
          <p:cNvPr id="15" name="Picture 2" descr="Two Latina doctors at Duke Health get COVID-19 vaccine to show community  it's safe - ABC11 Raleigh-Durham">
            <a:extLst>
              <a:ext uri="{FF2B5EF4-FFF2-40B4-BE49-F238E27FC236}">
                <a16:creationId xmlns:a16="http://schemas.microsoft.com/office/drawing/2014/main" id="{0987F8E1-DA5A-44EA-B903-AFC9FC6C1CE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631" r="19344" b="2"/>
          <a:stretch/>
        </p:blipFill>
        <p:spPr bwMode="auto">
          <a:xfrm>
            <a:off x="7349067" y="1445647"/>
            <a:ext cx="4629046" cy="4487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87385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D6118433-FE71-D54B-B7E3-63F839DE554C}"/>
              </a:ext>
            </a:extLst>
          </p:cNvPr>
          <p:cNvSpPr>
            <a:spLocks noGrp="1"/>
          </p:cNvSpPr>
          <p:nvPr>
            <p:ph type="subTitle" idx="1"/>
          </p:nvPr>
        </p:nvSpPr>
        <p:spPr/>
        <p:txBody>
          <a:bodyPr/>
          <a:lstStyle/>
          <a:p>
            <a:r>
              <a:rPr lang="en-US" dirty="0"/>
              <a:t>COVID-19 and Vaccine Basics</a:t>
            </a:r>
          </a:p>
        </p:txBody>
      </p:sp>
      <p:pic>
        <p:nvPicPr>
          <p:cNvPr id="41" name="Arrow left">
            <a:extLst>
              <a:ext uri="{FF2B5EF4-FFF2-40B4-BE49-F238E27FC236}">
                <a16:creationId xmlns:a16="http://schemas.microsoft.com/office/drawing/2014/main" id="{3E9A1F2E-2715-4DDE-A146-E3D0547AAAF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7974" y="2419393"/>
            <a:ext cx="360439" cy="360439"/>
          </a:xfrm>
          <a:prstGeom prst="rect">
            <a:avLst/>
          </a:prstGeom>
        </p:spPr>
      </p:pic>
      <p:pic>
        <p:nvPicPr>
          <p:cNvPr id="42" name="Arrow right">
            <a:extLst>
              <a:ext uri="{FF2B5EF4-FFF2-40B4-BE49-F238E27FC236}">
                <a16:creationId xmlns:a16="http://schemas.microsoft.com/office/drawing/2014/main" id="{25D0F3D3-A9EB-4326-AA5C-CC3908AE488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0499" y="2419393"/>
            <a:ext cx="360439" cy="360439"/>
          </a:xfrm>
          <a:prstGeom prst="rect">
            <a:avLst/>
          </a:prstGeom>
        </p:spPr>
      </p:pic>
      <p:sp>
        <p:nvSpPr>
          <p:cNvPr id="19" name="Rectangle 18">
            <a:extLst>
              <a:ext uri="{FF2B5EF4-FFF2-40B4-BE49-F238E27FC236}">
                <a16:creationId xmlns:a16="http://schemas.microsoft.com/office/drawing/2014/main" id="{A83F3893-3670-4930-B5AA-436808FCF108}"/>
              </a:ext>
            </a:extLst>
          </p:cNvPr>
          <p:cNvSpPr/>
          <p:nvPr/>
        </p:nvSpPr>
        <p:spPr>
          <a:xfrm>
            <a:off x="408475" y="6305553"/>
            <a:ext cx="2923822" cy="4657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Graphical user interface, application&#10;&#10;Description automatically generated">
            <a:extLst>
              <a:ext uri="{FF2B5EF4-FFF2-40B4-BE49-F238E27FC236}">
                <a16:creationId xmlns:a16="http://schemas.microsoft.com/office/drawing/2014/main" id="{C5D1B942-C938-45FB-969C-623DF544DD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9214" y="6272071"/>
            <a:ext cx="920474" cy="552284"/>
          </a:xfrm>
          <a:prstGeom prst="rect">
            <a:avLst/>
          </a:prstGeom>
        </p:spPr>
      </p:pic>
      <p:sp>
        <p:nvSpPr>
          <p:cNvPr id="4" name="Title 3">
            <a:extLst>
              <a:ext uri="{FF2B5EF4-FFF2-40B4-BE49-F238E27FC236}">
                <a16:creationId xmlns:a16="http://schemas.microsoft.com/office/drawing/2014/main" id="{93FC76BD-9827-491E-B93D-1394C592497A}"/>
              </a:ext>
            </a:extLst>
          </p:cNvPr>
          <p:cNvSpPr>
            <a:spLocks noGrp="1"/>
          </p:cNvSpPr>
          <p:nvPr>
            <p:ph type="title"/>
          </p:nvPr>
        </p:nvSpPr>
        <p:spPr>
          <a:xfrm>
            <a:off x="609600" y="731520"/>
            <a:ext cx="10739852" cy="939236"/>
          </a:xfrm>
        </p:spPr>
        <p:txBody>
          <a:bodyPr/>
          <a:lstStyle/>
          <a:p>
            <a:r>
              <a:rPr lang="en-US" dirty="0"/>
              <a:t>About the COVID-19 mRNA vaccines</a:t>
            </a:r>
          </a:p>
        </p:txBody>
      </p:sp>
      <p:sp>
        <p:nvSpPr>
          <p:cNvPr id="9" name="Rectangle 8">
            <a:extLst>
              <a:ext uri="{FF2B5EF4-FFF2-40B4-BE49-F238E27FC236}">
                <a16:creationId xmlns:a16="http://schemas.microsoft.com/office/drawing/2014/main" id="{FCF2CA45-1510-4A51-80ED-D78E32A75399}"/>
              </a:ext>
            </a:extLst>
          </p:cNvPr>
          <p:cNvSpPr/>
          <p:nvPr/>
        </p:nvSpPr>
        <p:spPr>
          <a:xfrm>
            <a:off x="583717" y="1900431"/>
            <a:ext cx="10765734" cy="353943"/>
          </a:xfrm>
          <a:prstGeom prst="rect">
            <a:avLst/>
          </a:prstGeom>
        </p:spPr>
        <p:txBody>
          <a:bodyPr wrap="square">
            <a:spAutoFit/>
          </a:bodyPr>
          <a:lstStyle/>
          <a:p>
            <a:endParaRPr lang="en-US" sz="1700" dirty="0">
              <a:solidFill>
                <a:srgbClr val="2E1700"/>
              </a:solidFill>
            </a:endParaRPr>
          </a:p>
        </p:txBody>
      </p:sp>
      <p:sp>
        <p:nvSpPr>
          <p:cNvPr id="13" name="Rectangle 12">
            <a:extLst>
              <a:ext uri="{FF2B5EF4-FFF2-40B4-BE49-F238E27FC236}">
                <a16:creationId xmlns:a16="http://schemas.microsoft.com/office/drawing/2014/main" id="{78EC79B4-C23F-49D1-AC42-90623E8FDD45}"/>
              </a:ext>
            </a:extLst>
          </p:cNvPr>
          <p:cNvSpPr/>
          <p:nvPr/>
        </p:nvSpPr>
        <p:spPr>
          <a:xfrm>
            <a:off x="583717" y="1455072"/>
            <a:ext cx="6765350" cy="4724370"/>
          </a:xfrm>
          <a:prstGeom prst="rect">
            <a:avLst/>
          </a:prstGeom>
        </p:spPr>
        <p:txBody>
          <a:bodyPr wrap="square">
            <a:spAutoFit/>
          </a:bodyPr>
          <a:lstStyle/>
          <a:p>
            <a:pPr marL="421210" indent="-342900">
              <a:buFont typeface="Arial" panose="020B0604020202020204" pitchFamily="34" charset="0"/>
              <a:buChar char="•"/>
            </a:pPr>
            <a:r>
              <a:rPr lang="en-US" sz="2400" dirty="0">
                <a:solidFill>
                  <a:srgbClr val="2E1700"/>
                </a:solidFill>
              </a:rPr>
              <a:t>These mRNA vaccines are may produce side effects after vaccination, especially after the second dose.​</a:t>
            </a:r>
          </a:p>
          <a:p>
            <a:pPr marL="421210" indent="-342900">
              <a:spcAft>
                <a:spcPts val="600"/>
              </a:spcAft>
              <a:buFont typeface="Arial" panose="020B0604020202020204" pitchFamily="34" charset="0"/>
              <a:buChar char="•"/>
            </a:pPr>
            <a:r>
              <a:rPr lang="en-US" sz="2400" dirty="0">
                <a:solidFill>
                  <a:srgbClr val="2E1700"/>
                </a:solidFill>
              </a:rPr>
              <a:t>Side effects may include</a:t>
            </a:r>
            <a:r>
              <a:rPr lang="en-US" sz="1700" dirty="0">
                <a:solidFill>
                  <a:srgbClr val="2E1700"/>
                </a:solidFill>
              </a:rPr>
              <a:t>: ​</a:t>
            </a:r>
          </a:p>
          <a:p>
            <a:pPr lvl="2">
              <a:buFont typeface="Wingdings" panose="05000000000000000000" pitchFamily="2" charset="2"/>
              <a:buChar char="§"/>
            </a:pPr>
            <a:r>
              <a:rPr lang="en-US" sz="2000" dirty="0">
                <a:solidFill>
                  <a:srgbClr val="2E1700"/>
                </a:solidFill>
              </a:rPr>
              <a:t>Fever​</a:t>
            </a:r>
          </a:p>
          <a:p>
            <a:pPr lvl="2">
              <a:buFont typeface="Wingdings" panose="05000000000000000000" pitchFamily="2" charset="2"/>
              <a:buChar char="§"/>
            </a:pPr>
            <a:r>
              <a:rPr lang="en-US" sz="2000" dirty="0">
                <a:solidFill>
                  <a:srgbClr val="2E1700"/>
                </a:solidFill>
              </a:rPr>
              <a:t>Headache​</a:t>
            </a:r>
          </a:p>
          <a:p>
            <a:pPr lvl="2">
              <a:buFont typeface="Wingdings" panose="05000000000000000000" pitchFamily="2" charset="2"/>
              <a:buChar char="§"/>
            </a:pPr>
            <a:r>
              <a:rPr lang="en-US" sz="2000" dirty="0">
                <a:solidFill>
                  <a:srgbClr val="2E1700"/>
                </a:solidFill>
              </a:rPr>
              <a:t>Muscle aches​</a:t>
            </a:r>
          </a:p>
          <a:p>
            <a:pPr lvl="2">
              <a:buFont typeface="Wingdings" panose="05000000000000000000" pitchFamily="2" charset="2"/>
              <a:buChar char="§"/>
            </a:pPr>
            <a:r>
              <a:rPr lang="en-US" sz="2000" dirty="0">
                <a:solidFill>
                  <a:srgbClr val="2E1700"/>
                </a:solidFill>
              </a:rPr>
              <a:t>Rare allergic reactions</a:t>
            </a:r>
          </a:p>
          <a:p>
            <a:pPr marL="421210" indent="-342900">
              <a:buFont typeface="Arial" panose="020B0604020202020204" pitchFamily="34" charset="0"/>
              <a:buChar char="•"/>
            </a:pPr>
            <a:r>
              <a:rPr lang="en-US" sz="2400" dirty="0">
                <a:solidFill>
                  <a:srgbClr val="2E1700"/>
                </a:solidFill>
              </a:rPr>
              <a:t>No significant safety concerns were identified during the clinical trials.​</a:t>
            </a:r>
          </a:p>
          <a:p>
            <a:pPr marL="421210" indent="-342900">
              <a:buFont typeface="Arial" panose="020B0604020202020204" pitchFamily="34" charset="0"/>
              <a:buChar char="•"/>
            </a:pPr>
            <a:r>
              <a:rPr lang="en-US" sz="2400" dirty="0">
                <a:solidFill>
                  <a:srgbClr val="2E1700"/>
                </a:solidFill>
              </a:rPr>
              <a:t>At least eight weeks of safety data were gathered during the trials. It is unusual for side effects to appear more than eight weeks after vaccination.</a:t>
            </a:r>
          </a:p>
        </p:txBody>
      </p:sp>
      <p:sp>
        <p:nvSpPr>
          <p:cNvPr id="12" name="TextBox 11">
            <a:extLst>
              <a:ext uri="{FF2B5EF4-FFF2-40B4-BE49-F238E27FC236}">
                <a16:creationId xmlns:a16="http://schemas.microsoft.com/office/drawing/2014/main" id="{9EB2590D-B340-4738-BE43-EB7953048879}"/>
              </a:ext>
            </a:extLst>
          </p:cNvPr>
          <p:cNvSpPr txBox="1"/>
          <p:nvPr/>
        </p:nvSpPr>
        <p:spPr>
          <a:xfrm>
            <a:off x="658908" y="6384578"/>
            <a:ext cx="8659265" cy="328231"/>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spcAft>
                <a:spcPts val="600"/>
              </a:spcAft>
            </a:pPr>
            <a:r>
              <a:rPr lang="en-US" sz="1333" dirty="0">
                <a:solidFill>
                  <a:srgbClr val="000000"/>
                </a:solidFill>
                <a:latin typeface="Calibri"/>
                <a:cs typeface="Calibri"/>
              </a:rPr>
              <a:t>Source: </a:t>
            </a:r>
            <a:r>
              <a:rPr lang="en-US" sz="1333" dirty="0">
                <a:latin typeface="Calibri"/>
                <a:cs typeface="Calibri"/>
                <a:hlinkClick r:id="rId6"/>
              </a:rPr>
              <a:t>cdc.gov/vaccines/hcp/</a:t>
            </a:r>
            <a:r>
              <a:rPr lang="en-US" sz="1333" dirty="0" err="1">
                <a:latin typeface="Calibri"/>
                <a:cs typeface="Calibri"/>
                <a:hlinkClick r:id="rId6"/>
              </a:rPr>
              <a:t>acip</a:t>
            </a:r>
            <a:r>
              <a:rPr lang="en-US" sz="1333" dirty="0">
                <a:latin typeface="Calibri"/>
                <a:cs typeface="Calibri"/>
                <a:hlinkClick r:id="rId6"/>
              </a:rPr>
              <a:t>-recs/</a:t>
            </a:r>
            <a:r>
              <a:rPr lang="en-US" sz="1333" dirty="0" err="1">
                <a:latin typeface="Calibri"/>
                <a:cs typeface="Calibri"/>
                <a:hlinkClick r:id="rId6"/>
              </a:rPr>
              <a:t>vacc</a:t>
            </a:r>
            <a:r>
              <a:rPr lang="en-US" sz="1333" dirty="0">
                <a:latin typeface="Calibri"/>
                <a:cs typeface="Calibri"/>
                <a:hlinkClick r:id="rId6"/>
              </a:rPr>
              <a:t>-specific/covid-19/clinical-considerations.html</a:t>
            </a:r>
            <a:r>
              <a:rPr lang="en-US" sz="1333" dirty="0">
                <a:latin typeface="Calibri"/>
                <a:cs typeface="Calibri"/>
              </a:rPr>
              <a:t> </a:t>
            </a:r>
            <a:endParaRPr lang="en-US" sz="1333" dirty="0">
              <a:latin typeface="Calibri"/>
            </a:endParaRPr>
          </a:p>
        </p:txBody>
      </p:sp>
      <p:pic>
        <p:nvPicPr>
          <p:cNvPr id="15" name="Picture 14">
            <a:extLst>
              <a:ext uri="{FF2B5EF4-FFF2-40B4-BE49-F238E27FC236}">
                <a16:creationId xmlns:a16="http://schemas.microsoft.com/office/drawing/2014/main" id="{952A3F90-E299-44C9-A79C-83F844FEEEBE}"/>
              </a:ext>
            </a:extLst>
          </p:cNvPr>
          <p:cNvPicPr>
            <a:picLocks noChangeAspect="1"/>
          </p:cNvPicPr>
          <p:nvPr/>
        </p:nvPicPr>
        <p:blipFill rotWithShape="1">
          <a:blip r:embed="rId7"/>
          <a:srcRect l="9970" r="7620" b="2941"/>
          <a:stretch/>
        </p:blipFill>
        <p:spPr>
          <a:xfrm>
            <a:off x="8084173" y="1577682"/>
            <a:ext cx="3778766" cy="4472826"/>
          </a:xfrm>
          <a:prstGeom prst="rect">
            <a:avLst/>
          </a:prstGeom>
        </p:spPr>
      </p:pic>
    </p:spTree>
    <p:extLst>
      <p:ext uri="{BB962C8B-B14F-4D97-AF65-F5344CB8AC3E}">
        <p14:creationId xmlns:p14="http://schemas.microsoft.com/office/powerpoint/2010/main" val="134213549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D6118433-FE71-D54B-B7E3-63F839DE554C}"/>
              </a:ext>
            </a:extLst>
          </p:cNvPr>
          <p:cNvSpPr>
            <a:spLocks noGrp="1"/>
          </p:cNvSpPr>
          <p:nvPr>
            <p:ph type="subTitle" idx="1"/>
          </p:nvPr>
        </p:nvSpPr>
        <p:spPr/>
        <p:txBody>
          <a:bodyPr/>
          <a:lstStyle/>
          <a:p>
            <a:r>
              <a:rPr lang="en-US" dirty="0"/>
              <a:t>COVID-19 and Vaccine Basics</a:t>
            </a:r>
          </a:p>
        </p:txBody>
      </p:sp>
      <p:pic>
        <p:nvPicPr>
          <p:cNvPr id="41" name="Arrow left">
            <a:extLst>
              <a:ext uri="{FF2B5EF4-FFF2-40B4-BE49-F238E27FC236}">
                <a16:creationId xmlns:a16="http://schemas.microsoft.com/office/drawing/2014/main" id="{3E9A1F2E-2715-4DDE-A146-E3D0547AAAF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7974" y="2419393"/>
            <a:ext cx="360439" cy="360439"/>
          </a:xfrm>
          <a:prstGeom prst="rect">
            <a:avLst/>
          </a:prstGeom>
        </p:spPr>
      </p:pic>
      <p:pic>
        <p:nvPicPr>
          <p:cNvPr id="42" name="Arrow right">
            <a:extLst>
              <a:ext uri="{FF2B5EF4-FFF2-40B4-BE49-F238E27FC236}">
                <a16:creationId xmlns:a16="http://schemas.microsoft.com/office/drawing/2014/main" id="{25D0F3D3-A9EB-4326-AA5C-CC3908AE488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0499" y="2419393"/>
            <a:ext cx="360439" cy="360439"/>
          </a:xfrm>
          <a:prstGeom prst="rect">
            <a:avLst/>
          </a:prstGeom>
        </p:spPr>
      </p:pic>
      <p:sp>
        <p:nvSpPr>
          <p:cNvPr id="19" name="Rectangle 18">
            <a:extLst>
              <a:ext uri="{FF2B5EF4-FFF2-40B4-BE49-F238E27FC236}">
                <a16:creationId xmlns:a16="http://schemas.microsoft.com/office/drawing/2014/main" id="{A83F3893-3670-4930-B5AA-436808FCF108}"/>
              </a:ext>
            </a:extLst>
          </p:cNvPr>
          <p:cNvSpPr/>
          <p:nvPr/>
        </p:nvSpPr>
        <p:spPr>
          <a:xfrm>
            <a:off x="408475" y="6305553"/>
            <a:ext cx="2923822" cy="4657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Graphical user interface, application&#10;&#10;Description automatically generated">
            <a:extLst>
              <a:ext uri="{FF2B5EF4-FFF2-40B4-BE49-F238E27FC236}">
                <a16:creationId xmlns:a16="http://schemas.microsoft.com/office/drawing/2014/main" id="{C5D1B942-C938-45FB-969C-623DF544DD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9214" y="6272071"/>
            <a:ext cx="920474" cy="552284"/>
          </a:xfrm>
          <a:prstGeom prst="rect">
            <a:avLst/>
          </a:prstGeom>
        </p:spPr>
      </p:pic>
      <p:sp>
        <p:nvSpPr>
          <p:cNvPr id="4" name="Title 3">
            <a:extLst>
              <a:ext uri="{FF2B5EF4-FFF2-40B4-BE49-F238E27FC236}">
                <a16:creationId xmlns:a16="http://schemas.microsoft.com/office/drawing/2014/main" id="{93FC76BD-9827-491E-B93D-1394C592497A}"/>
              </a:ext>
            </a:extLst>
          </p:cNvPr>
          <p:cNvSpPr>
            <a:spLocks noGrp="1"/>
          </p:cNvSpPr>
          <p:nvPr>
            <p:ph type="title"/>
          </p:nvPr>
        </p:nvSpPr>
        <p:spPr>
          <a:xfrm>
            <a:off x="609599" y="731520"/>
            <a:ext cx="11253339" cy="939236"/>
          </a:xfrm>
        </p:spPr>
        <p:txBody>
          <a:bodyPr/>
          <a:lstStyle/>
          <a:p>
            <a:pPr>
              <a:lnSpc>
                <a:spcPct val="90000"/>
              </a:lnSpc>
            </a:pPr>
            <a:r>
              <a:rPr lang="en-US" dirty="0"/>
              <a:t>Fast-tracking COVID-19 vaccines while ensuring safety</a:t>
            </a:r>
          </a:p>
        </p:txBody>
      </p:sp>
      <p:sp>
        <p:nvSpPr>
          <p:cNvPr id="13" name="Rectangle 12">
            <a:extLst>
              <a:ext uri="{FF2B5EF4-FFF2-40B4-BE49-F238E27FC236}">
                <a16:creationId xmlns:a16="http://schemas.microsoft.com/office/drawing/2014/main" id="{78EC79B4-C23F-49D1-AC42-90623E8FDD45}"/>
              </a:ext>
            </a:extLst>
          </p:cNvPr>
          <p:cNvSpPr/>
          <p:nvPr/>
        </p:nvSpPr>
        <p:spPr>
          <a:xfrm>
            <a:off x="583717" y="1996824"/>
            <a:ext cx="10765734" cy="2769989"/>
          </a:xfrm>
          <a:prstGeom prst="rect">
            <a:avLst/>
          </a:prstGeom>
        </p:spPr>
        <p:txBody>
          <a:bodyPr wrap="square">
            <a:spAutoFit/>
          </a:bodyPr>
          <a:lstStyle/>
          <a:p>
            <a:pPr marL="420786" indent="-342900">
              <a:spcBef>
                <a:spcPts val="600"/>
              </a:spcBef>
              <a:spcAft>
                <a:spcPts val="600"/>
              </a:spcAft>
              <a:buFont typeface="Arial" panose="020B0604020202020204" pitchFamily="34" charset="0"/>
              <a:buChar char="•"/>
            </a:pPr>
            <a:r>
              <a:rPr lang="en-US" sz="2400" dirty="0">
                <a:solidFill>
                  <a:srgbClr val="2E1700"/>
                </a:solidFill>
              </a:rPr>
              <a:t>Researchers used existing networks to conduct COVID-19 vaccine trials.</a:t>
            </a:r>
          </a:p>
          <a:p>
            <a:pPr marL="420786" indent="-342900">
              <a:spcBef>
                <a:spcPts val="600"/>
              </a:spcBef>
              <a:spcAft>
                <a:spcPts val="600"/>
              </a:spcAft>
              <a:buFont typeface="Arial" panose="020B0604020202020204" pitchFamily="34" charset="0"/>
              <a:buChar char="•"/>
            </a:pPr>
            <a:r>
              <a:rPr lang="en-US" sz="2400" dirty="0">
                <a:solidFill>
                  <a:srgbClr val="2E1700"/>
                </a:solidFill>
              </a:rPr>
              <a:t>Manufacturing began while clinical trials were still underway. Normally, manufacturing doesn’t begin until trials are completed.</a:t>
            </a:r>
          </a:p>
          <a:p>
            <a:pPr marL="420786" indent="-342900">
              <a:spcBef>
                <a:spcPts val="600"/>
              </a:spcBef>
              <a:spcAft>
                <a:spcPts val="600"/>
              </a:spcAft>
              <a:buFont typeface="Arial" panose="020B0604020202020204" pitchFamily="34" charset="0"/>
              <a:buChar char="•"/>
            </a:pPr>
            <a:r>
              <a:rPr lang="en-US" sz="2400" dirty="0">
                <a:solidFill>
                  <a:srgbClr val="2E1700"/>
                </a:solidFill>
              </a:rPr>
              <a:t>mRNA vaccines are faster to produce than traditional vaccines.</a:t>
            </a:r>
          </a:p>
          <a:p>
            <a:pPr marL="420786" indent="-342900">
              <a:spcBef>
                <a:spcPts val="600"/>
              </a:spcBef>
              <a:spcAft>
                <a:spcPts val="600"/>
              </a:spcAft>
              <a:buFont typeface="Arial" panose="020B0604020202020204" pitchFamily="34" charset="0"/>
              <a:buChar char="•"/>
            </a:pPr>
            <a:r>
              <a:rPr lang="en-US" sz="2400" dirty="0">
                <a:solidFill>
                  <a:srgbClr val="2E1700"/>
                </a:solidFill>
              </a:rPr>
              <a:t>The FDA and the CDC are prioritizing the review and authorization of </a:t>
            </a:r>
            <a:br>
              <a:rPr lang="en-US" sz="2400" dirty="0">
                <a:solidFill>
                  <a:srgbClr val="2E1700"/>
                </a:solidFill>
              </a:rPr>
            </a:br>
            <a:r>
              <a:rPr lang="en-US" sz="2400" dirty="0">
                <a:solidFill>
                  <a:srgbClr val="2E1700"/>
                </a:solidFill>
              </a:rPr>
              <a:t>COVID-19 vaccines.</a:t>
            </a:r>
          </a:p>
        </p:txBody>
      </p:sp>
      <p:sp>
        <p:nvSpPr>
          <p:cNvPr id="14" name="TextBox 13">
            <a:extLst>
              <a:ext uri="{FF2B5EF4-FFF2-40B4-BE49-F238E27FC236}">
                <a16:creationId xmlns:a16="http://schemas.microsoft.com/office/drawing/2014/main" id="{39AD4718-6792-4E40-B61F-71A7148A3F33}"/>
              </a:ext>
            </a:extLst>
          </p:cNvPr>
          <p:cNvSpPr txBox="1"/>
          <p:nvPr/>
        </p:nvSpPr>
        <p:spPr>
          <a:xfrm>
            <a:off x="56183" y="5836064"/>
            <a:ext cx="8506692" cy="666977"/>
          </a:xfrm>
          <a:prstGeom prst="rect">
            <a:avLst/>
          </a:prstGeom>
          <a:noFill/>
        </p:spPr>
        <p:txBody>
          <a:bodyPr wrap="square" rtlCol="0">
            <a:spAutoFit/>
          </a:bodyPr>
          <a:lstStyle/>
          <a:p>
            <a:pPr>
              <a:spcAft>
                <a:spcPts val="600"/>
              </a:spcAft>
            </a:pPr>
            <a:r>
              <a:rPr lang="en-US" sz="1867" dirty="0">
                <a:solidFill>
                  <a:srgbClr val="000000"/>
                </a:solidFill>
                <a:latin typeface="Calibri" panose="020F0502020204030204" pitchFamily="34" charset="0"/>
                <a:cs typeface="Calibri" panose="020F0502020204030204" pitchFamily="34" charset="0"/>
              </a:rPr>
              <a:t>*For more information, visit the COVID-19 Prevention Network:  </a:t>
            </a:r>
            <a:r>
              <a:rPr lang="en-US" sz="1867" dirty="0">
                <a:solidFill>
                  <a:srgbClr val="000000"/>
                </a:solidFill>
                <a:latin typeface="Calibri" panose="020F0502020204030204" pitchFamily="34" charset="0"/>
                <a:cs typeface="Calibri" panose="020F0502020204030204" pitchFamily="34" charset="0"/>
                <a:hlinkClick r:id="rId6"/>
              </a:rPr>
              <a:t>coronaviruspreventionnetwork.org/about-covpn</a:t>
            </a:r>
            <a:r>
              <a:rPr lang="en-US" sz="1867" dirty="0">
                <a:solidFill>
                  <a:srgbClr val="00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73872239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F64F75A-DB3D-4D01-9096-9BFAF819A335}"/>
              </a:ext>
            </a:extLst>
          </p:cNvPr>
          <p:cNvSpPr>
            <a:spLocks noGrp="1"/>
          </p:cNvSpPr>
          <p:nvPr>
            <p:ph type="pic" sz="quarter" idx="23"/>
          </p:nvPr>
        </p:nvSpPr>
        <p:spPr>
          <a:xfrm>
            <a:off x="6367053" y="722785"/>
            <a:ext cx="5215348" cy="4608494"/>
          </a:xfrm>
        </p:spPr>
      </p:sp>
      <p:sp>
        <p:nvSpPr>
          <p:cNvPr id="3" name="Slide Number Placeholder 2">
            <a:extLst>
              <a:ext uri="{FF2B5EF4-FFF2-40B4-BE49-F238E27FC236}">
                <a16:creationId xmlns:a16="http://schemas.microsoft.com/office/drawing/2014/main" id="{E04ABE70-9B3C-4A56-9778-602EED71658B}"/>
              </a:ext>
            </a:extLst>
          </p:cNvPr>
          <p:cNvSpPr>
            <a:spLocks noGrp="1"/>
          </p:cNvSpPr>
          <p:nvPr>
            <p:ph type="sldNum" sz="quarter" idx="10"/>
          </p:nvPr>
        </p:nvSpPr>
        <p:spPr/>
        <p:txBody>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r>
              <a:rPr lang="en-US" sz="1200" dirty="0"/>
              <a:t>|    page </a:t>
            </a:r>
            <a:fld id="{B3DE90FA-8B37-E54B-A398-2EB3CD9D890B}" type="slidenum">
              <a:rPr lang="en-US" sz="1200" smtClean="0"/>
              <a:pPr/>
              <a:t>2</a:t>
            </a:fld>
            <a:endParaRPr lang="en-US" sz="1200" dirty="0"/>
          </a:p>
        </p:txBody>
      </p:sp>
      <p:sp>
        <p:nvSpPr>
          <p:cNvPr id="5" name="Title 4">
            <a:extLst>
              <a:ext uri="{FF2B5EF4-FFF2-40B4-BE49-F238E27FC236}">
                <a16:creationId xmlns:a16="http://schemas.microsoft.com/office/drawing/2014/main" id="{B3C076E8-5770-415A-AA46-E91FCC459312}"/>
              </a:ext>
            </a:extLst>
          </p:cNvPr>
          <p:cNvSpPr>
            <a:spLocks noGrp="1"/>
          </p:cNvSpPr>
          <p:nvPr>
            <p:ph type="title"/>
          </p:nvPr>
        </p:nvSpPr>
        <p:spPr>
          <a:xfrm>
            <a:off x="615243" y="584201"/>
            <a:ext cx="5480756" cy="926966"/>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5400" dirty="0">
                <a:latin typeface="+mj-lt"/>
              </a:rPr>
              <a:t>About me</a:t>
            </a:r>
          </a:p>
        </p:txBody>
      </p:sp>
      <p:sp>
        <p:nvSpPr>
          <p:cNvPr id="6" name="Text Placeholder 5">
            <a:extLst>
              <a:ext uri="{FF2B5EF4-FFF2-40B4-BE49-F238E27FC236}">
                <a16:creationId xmlns:a16="http://schemas.microsoft.com/office/drawing/2014/main" id="{324A66E0-EE77-4DD9-A660-81FE1E2FBAD1}"/>
              </a:ext>
            </a:extLst>
          </p:cNvPr>
          <p:cNvSpPr>
            <a:spLocks noGrp="1"/>
          </p:cNvSpPr>
          <p:nvPr>
            <p:ph type="body" sz="quarter" idx="19"/>
          </p:nvPr>
        </p:nvSpPr>
        <p:spPr>
          <a:xfrm>
            <a:off x="612069" y="1838426"/>
            <a:ext cx="5450860" cy="3436218"/>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420786" indent="-342900">
              <a:spcAft>
                <a:spcPts val="600"/>
              </a:spcAft>
              <a:buClr>
                <a:schemeClr val="tx1"/>
              </a:buClr>
            </a:pPr>
            <a:r>
              <a:rPr lang="en-US" sz="2800" dirty="0">
                <a:solidFill>
                  <a:schemeClr val="tx2"/>
                </a:solidFill>
              </a:rPr>
              <a:t>Add info here</a:t>
            </a:r>
          </a:p>
          <a:p>
            <a:pPr marL="420786" indent="-342900">
              <a:spcAft>
                <a:spcPts val="600"/>
              </a:spcAft>
              <a:buClr>
                <a:schemeClr val="tx1"/>
              </a:buClr>
            </a:pPr>
            <a:r>
              <a:rPr lang="en-US" sz="2800" dirty="0">
                <a:solidFill>
                  <a:schemeClr val="tx2"/>
                </a:solidFill>
              </a:rPr>
              <a:t>Add info here.</a:t>
            </a:r>
          </a:p>
          <a:p>
            <a:pPr marL="420786" indent="-342900">
              <a:spcAft>
                <a:spcPts val="600"/>
              </a:spcAft>
              <a:buClr>
                <a:schemeClr val="tx1"/>
              </a:buClr>
            </a:pPr>
            <a:r>
              <a:rPr lang="en-US" sz="2800" dirty="0">
                <a:solidFill>
                  <a:schemeClr val="tx2"/>
                </a:solidFill>
              </a:rPr>
              <a:t>Add info here.</a:t>
            </a:r>
          </a:p>
          <a:p>
            <a:endParaRPr lang="en-US" dirty="0"/>
          </a:p>
        </p:txBody>
      </p:sp>
      <p:sp>
        <p:nvSpPr>
          <p:cNvPr id="9" name="Content Placeholder 8">
            <a:extLst>
              <a:ext uri="{FF2B5EF4-FFF2-40B4-BE49-F238E27FC236}">
                <a16:creationId xmlns:a16="http://schemas.microsoft.com/office/drawing/2014/main" id="{02DD30DA-93BF-4DC4-8B80-1EB80387C1DB}"/>
              </a:ext>
            </a:extLst>
          </p:cNvPr>
          <p:cNvSpPr txBox="1">
            <a:spLocks/>
          </p:cNvSpPr>
          <p:nvPr/>
        </p:nvSpPr>
        <p:spPr>
          <a:xfrm>
            <a:off x="6250005" y="5557368"/>
            <a:ext cx="5637194" cy="8855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cs typeface="Calibri" panose="020F0502020204030204" pitchFamily="34" charset="0"/>
              </a:rPr>
              <a:t>Add presenter name here</a:t>
            </a:r>
          </a:p>
          <a:p>
            <a:pPr marL="0" indent="0">
              <a:buFont typeface="Arial" panose="020B0604020202020204" pitchFamily="34" charset="0"/>
              <a:buNone/>
            </a:pPr>
            <a:r>
              <a:rPr lang="en-US" sz="1800" dirty="0">
                <a:solidFill>
                  <a:schemeClr val="tx2"/>
                </a:solidFill>
                <a:cs typeface="Calibri" panose="020F0502020204030204" pitchFamily="34" charset="0"/>
              </a:rPr>
              <a:t>Add presenter title here</a:t>
            </a:r>
            <a:endParaRPr lang="en-US" sz="2000"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sz="2000" dirty="0"/>
          </a:p>
        </p:txBody>
      </p:sp>
    </p:spTree>
    <p:extLst>
      <p:ext uri="{BB962C8B-B14F-4D97-AF65-F5344CB8AC3E}">
        <p14:creationId xmlns:p14="http://schemas.microsoft.com/office/powerpoint/2010/main" val="4053100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D6118433-FE71-D54B-B7E3-63F839DE554C}"/>
              </a:ext>
            </a:extLst>
          </p:cNvPr>
          <p:cNvSpPr>
            <a:spLocks noGrp="1"/>
          </p:cNvSpPr>
          <p:nvPr>
            <p:ph type="subTitle" idx="1"/>
          </p:nvPr>
        </p:nvSpPr>
        <p:spPr/>
        <p:txBody>
          <a:bodyPr/>
          <a:lstStyle/>
          <a:p>
            <a:r>
              <a:rPr lang="en-US" dirty="0"/>
              <a:t>COVID-19 and Vaccine Basics</a:t>
            </a:r>
          </a:p>
        </p:txBody>
      </p:sp>
      <p:pic>
        <p:nvPicPr>
          <p:cNvPr id="41" name="Arrow left">
            <a:extLst>
              <a:ext uri="{FF2B5EF4-FFF2-40B4-BE49-F238E27FC236}">
                <a16:creationId xmlns:a16="http://schemas.microsoft.com/office/drawing/2014/main" id="{3E9A1F2E-2715-4DDE-A146-E3D0547AAAF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7974" y="2419393"/>
            <a:ext cx="360439" cy="360439"/>
          </a:xfrm>
          <a:prstGeom prst="rect">
            <a:avLst/>
          </a:prstGeom>
        </p:spPr>
      </p:pic>
      <p:pic>
        <p:nvPicPr>
          <p:cNvPr id="42" name="Arrow right">
            <a:extLst>
              <a:ext uri="{FF2B5EF4-FFF2-40B4-BE49-F238E27FC236}">
                <a16:creationId xmlns:a16="http://schemas.microsoft.com/office/drawing/2014/main" id="{25D0F3D3-A9EB-4326-AA5C-CC3908AE488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0499" y="2419393"/>
            <a:ext cx="360439" cy="360439"/>
          </a:xfrm>
          <a:prstGeom prst="rect">
            <a:avLst/>
          </a:prstGeom>
        </p:spPr>
      </p:pic>
      <p:sp>
        <p:nvSpPr>
          <p:cNvPr id="19" name="Rectangle 18">
            <a:extLst>
              <a:ext uri="{FF2B5EF4-FFF2-40B4-BE49-F238E27FC236}">
                <a16:creationId xmlns:a16="http://schemas.microsoft.com/office/drawing/2014/main" id="{A83F3893-3670-4930-B5AA-436808FCF108}"/>
              </a:ext>
            </a:extLst>
          </p:cNvPr>
          <p:cNvSpPr/>
          <p:nvPr/>
        </p:nvSpPr>
        <p:spPr>
          <a:xfrm>
            <a:off x="408475" y="6305553"/>
            <a:ext cx="2923822" cy="4657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Graphical user interface, application&#10;&#10;Description automatically generated">
            <a:extLst>
              <a:ext uri="{FF2B5EF4-FFF2-40B4-BE49-F238E27FC236}">
                <a16:creationId xmlns:a16="http://schemas.microsoft.com/office/drawing/2014/main" id="{C5D1B942-C938-45FB-969C-623DF544DD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9214" y="6272071"/>
            <a:ext cx="920474" cy="552284"/>
          </a:xfrm>
          <a:prstGeom prst="rect">
            <a:avLst/>
          </a:prstGeom>
        </p:spPr>
      </p:pic>
      <p:sp>
        <p:nvSpPr>
          <p:cNvPr id="4" name="Title 3">
            <a:extLst>
              <a:ext uri="{FF2B5EF4-FFF2-40B4-BE49-F238E27FC236}">
                <a16:creationId xmlns:a16="http://schemas.microsoft.com/office/drawing/2014/main" id="{93FC76BD-9827-491E-B93D-1394C592497A}"/>
              </a:ext>
            </a:extLst>
          </p:cNvPr>
          <p:cNvSpPr>
            <a:spLocks noGrp="1"/>
          </p:cNvSpPr>
          <p:nvPr>
            <p:ph type="title"/>
          </p:nvPr>
        </p:nvSpPr>
        <p:spPr>
          <a:xfrm>
            <a:off x="609599" y="731520"/>
            <a:ext cx="11253339" cy="939236"/>
          </a:xfrm>
        </p:spPr>
        <p:txBody>
          <a:bodyPr/>
          <a:lstStyle/>
          <a:p>
            <a:pPr>
              <a:lnSpc>
                <a:spcPct val="90000"/>
              </a:lnSpc>
            </a:pPr>
            <a:r>
              <a:rPr lang="en-US" dirty="0"/>
              <a:t>Monitoring vaccine safety is a regular, ongoing part of vaccine development</a:t>
            </a:r>
          </a:p>
        </p:txBody>
      </p:sp>
      <p:sp>
        <p:nvSpPr>
          <p:cNvPr id="13" name="Rectangle 12">
            <a:extLst>
              <a:ext uri="{FF2B5EF4-FFF2-40B4-BE49-F238E27FC236}">
                <a16:creationId xmlns:a16="http://schemas.microsoft.com/office/drawing/2014/main" id="{78EC79B4-C23F-49D1-AC42-90623E8FDD45}"/>
              </a:ext>
            </a:extLst>
          </p:cNvPr>
          <p:cNvSpPr/>
          <p:nvPr/>
        </p:nvSpPr>
        <p:spPr>
          <a:xfrm>
            <a:off x="408475" y="2039988"/>
            <a:ext cx="7200236" cy="3908762"/>
          </a:xfrm>
          <a:prstGeom prst="rect">
            <a:avLst/>
          </a:prstGeom>
        </p:spPr>
        <p:txBody>
          <a:bodyPr wrap="square">
            <a:spAutoFit/>
          </a:bodyPr>
          <a:lstStyle/>
          <a:p>
            <a:pPr marL="420786" indent="-342900">
              <a:lnSpc>
                <a:spcPct val="90000"/>
              </a:lnSpc>
              <a:buClr>
                <a:schemeClr val="accent1">
                  <a:lumMod val="75000"/>
                </a:schemeClr>
              </a:buClr>
            </a:pPr>
            <a:r>
              <a:rPr lang="en-US" sz="2400" b="1" dirty="0">
                <a:solidFill>
                  <a:srgbClr val="2E1700"/>
                </a:solidFill>
              </a:rPr>
              <a:t>Existing</a:t>
            </a:r>
            <a:r>
              <a:rPr lang="en-US" sz="2400" dirty="0">
                <a:solidFill>
                  <a:srgbClr val="2E1700"/>
                </a:solidFill>
              </a:rPr>
              <a:t> systems and data sources are used to monitor safety of vaccines after they are authorized or licensed, such as: </a:t>
            </a:r>
          </a:p>
          <a:p>
            <a:pPr marL="857250" lvl="1" indent="-342900">
              <a:lnSpc>
                <a:spcPct val="90000"/>
              </a:lnSpc>
              <a:buFont typeface="Wingdings" panose="05000000000000000000" pitchFamily="2" charset="2"/>
              <a:buChar char="§"/>
            </a:pPr>
            <a:r>
              <a:rPr lang="en-US" dirty="0">
                <a:solidFill>
                  <a:srgbClr val="2E1700"/>
                </a:solidFill>
                <a:hlinkClick r:id="rId6">
                  <a:extLst>
                    <a:ext uri="{A12FA001-AC4F-418D-AE19-62706E023703}">
                      <ahyp:hlinkClr xmlns:ahyp="http://schemas.microsoft.com/office/drawing/2018/hyperlinkcolor" val="tx"/>
                    </a:ext>
                  </a:extLst>
                </a:hlinkClick>
              </a:rPr>
              <a:t>Vaccine Adverse Event Reporting System (VAERS)</a:t>
            </a:r>
            <a:endParaRPr lang="en-US" dirty="0">
              <a:solidFill>
                <a:srgbClr val="2E1700"/>
              </a:solidFill>
            </a:endParaRPr>
          </a:p>
          <a:p>
            <a:pPr marL="857250" lvl="1" indent="-342900">
              <a:lnSpc>
                <a:spcPct val="90000"/>
              </a:lnSpc>
              <a:buFont typeface="Wingdings" panose="05000000000000000000" pitchFamily="2" charset="2"/>
              <a:buChar char="§"/>
            </a:pPr>
            <a:r>
              <a:rPr lang="en-US" dirty="0">
                <a:solidFill>
                  <a:srgbClr val="2E1700"/>
                </a:solidFill>
                <a:hlinkClick r:id="rId7">
                  <a:extLst>
                    <a:ext uri="{A12FA001-AC4F-418D-AE19-62706E023703}">
                      <ahyp:hlinkClr xmlns:ahyp="http://schemas.microsoft.com/office/drawing/2018/hyperlinkcolor" val="tx"/>
                    </a:ext>
                  </a:extLst>
                </a:hlinkClick>
              </a:rPr>
              <a:t>Vaccine Safety Datalink (VSD)</a:t>
            </a:r>
            <a:endParaRPr lang="en-US" dirty="0">
              <a:solidFill>
                <a:srgbClr val="2E1700"/>
              </a:solidFill>
            </a:endParaRPr>
          </a:p>
          <a:p>
            <a:pPr marL="77886">
              <a:lnSpc>
                <a:spcPct val="90000"/>
              </a:lnSpc>
            </a:pPr>
            <a:endParaRPr lang="en-US" sz="2400" b="1" dirty="0">
              <a:solidFill>
                <a:srgbClr val="2E1700"/>
              </a:solidFill>
            </a:endParaRPr>
          </a:p>
          <a:p>
            <a:pPr marL="420786" indent="-342900">
              <a:lnSpc>
                <a:spcPct val="90000"/>
              </a:lnSpc>
            </a:pPr>
            <a:r>
              <a:rPr lang="en-US" sz="2400" b="1" dirty="0">
                <a:solidFill>
                  <a:srgbClr val="2E1700"/>
                </a:solidFill>
              </a:rPr>
              <a:t>New</a:t>
            </a:r>
            <a:r>
              <a:rPr lang="en-US" sz="2400" dirty="0">
                <a:solidFill>
                  <a:srgbClr val="2E1700"/>
                </a:solidFill>
              </a:rPr>
              <a:t> systems are being developed to monitor vaccine safety, such as </a:t>
            </a:r>
            <a:r>
              <a:rPr lang="en-US" sz="2400" b="1" dirty="0">
                <a:solidFill>
                  <a:srgbClr val="2E1700"/>
                </a:solidFill>
              </a:rPr>
              <a:t>v-safe:</a:t>
            </a:r>
            <a:r>
              <a:rPr lang="en-US" sz="2400" dirty="0">
                <a:solidFill>
                  <a:srgbClr val="2E1700"/>
                </a:solidFill>
              </a:rPr>
              <a:t> </a:t>
            </a:r>
          </a:p>
          <a:p>
            <a:pPr marL="857250" lvl="1" indent="-342900">
              <a:lnSpc>
                <a:spcPct val="90000"/>
              </a:lnSpc>
              <a:buFont typeface="Wingdings" panose="05000000000000000000" pitchFamily="2" charset="2"/>
              <a:buChar char="§"/>
            </a:pPr>
            <a:r>
              <a:rPr lang="en-US" dirty="0">
                <a:solidFill>
                  <a:srgbClr val="2E1700"/>
                </a:solidFill>
              </a:rPr>
              <a:t>Active surveillance that uses text messaging to initiate web-based survey monitoring.</a:t>
            </a:r>
          </a:p>
          <a:p>
            <a:pPr marL="857250" lvl="1" indent="-342900">
              <a:lnSpc>
                <a:spcPct val="90000"/>
              </a:lnSpc>
              <a:spcBef>
                <a:spcPts val="576"/>
              </a:spcBef>
              <a:buFont typeface="Wingdings" panose="05000000000000000000" pitchFamily="2" charset="2"/>
              <a:buChar char="§"/>
            </a:pPr>
            <a:r>
              <a:rPr lang="en-US" dirty="0">
                <a:solidFill>
                  <a:srgbClr val="2E1700"/>
                </a:solidFill>
              </a:rPr>
              <a:t>Any clinically important events reported by a participant would be sent to VAERS for follow-up.</a:t>
            </a:r>
            <a:br>
              <a:rPr lang="en-US" dirty="0">
                <a:solidFill>
                  <a:srgbClr val="2E1700"/>
                </a:solidFill>
              </a:rPr>
            </a:br>
            <a:endParaRPr lang="en-US" dirty="0">
              <a:solidFill>
                <a:srgbClr val="2E1700"/>
              </a:solidFill>
            </a:endParaRPr>
          </a:p>
        </p:txBody>
      </p:sp>
      <p:pic>
        <p:nvPicPr>
          <p:cNvPr id="10" name="Picture 9" descr="Person holding a cell phone with a v-safe logo on the screen">
            <a:extLst>
              <a:ext uri="{FF2B5EF4-FFF2-40B4-BE49-F238E27FC236}">
                <a16:creationId xmlns:a16="http://schemas.microsoft.com/office/drawing/2014/main" id="{8D7779F5-9EE1-4432-BB84-6350B24254BC}"/>
              </a:ext>
            </a:extLst>
          </p:cNvPr>
          <p:cNvPicPr>
            <a:picLocks noChangeAspect="1"/>
          </p:cNvPicPr>
          <p:nvPr/>
        </p:nvPicPr>
        <p:blipFill rotWithShape="1">
          <a:blip r:embed="rId8">
            <a:extLst>
              <a:ext uri="{28A0092B-C50C-407E-A947-70E740481C1C}">
                <a14:useLocalDpi xmlns:a14="http://schemas.microsoft.com/office/drawing/2010/main" val="0"/>
              </a:ext>
            </a:extLst>
          </a:blip>
          <a:srcRect l="4942" r="11710"/>
          <a:stretch/>
        </p:blipFill>
        <p:spPr>
          <a:xfrm>
            <a:off x="7501607" y="1862258"/>
            <a:ext cx="4206240" cy="4264222"/>
          </a:xfrm>
          <a:prstGeom prst="rect">
            <a:avLst/>
          </a:prstGeom>
        </p:spPr>
      </p:pic>
    </p:spTree>
    <p:extLst>
      <p:ext uri="{BB962C8B-B14F-4D97-AF65-F5344CB8AC3E}">
        <p14:creationId xmlns:p14="http://schemas.microsoft.com/office/powerpoint/2010/main" val="130971111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5D44B4-EEA7-6741-B9F3-94BB8B5A6669}"/>
              </a:ext>
            </a:extLst>
          </p:cNvPr>
          <p:cNvSpPr>
            <a:spLocks noGrp="1"/>
          </p:cNvSpPr>
          <p:nvPr>
            <p:ph type="title"/>
          </p:nvPr>
        </p:nvSpPr>
        <p:spPr>
          <a:solidFill>
            <a:srgbClr val="1D624D"/>
          </a:solidFill>
        </p:spPr>
        <p:txBody>
          <a:bodyPr/>
          <a:lstStyle/>
          <a:p>
            <a:r>
              <a:rPr lang="en-US" dirty="0">
                <a:solidFill>
                  <a:schemeClr val="bg1"/>
                </a:solidFill>
              </a:rPr>
              <a:t>Myth busting: Facts about the vaccine</a:t>
            </a:r>
          </a:p>
        </p:txBody>
      </p:sp>
    </p:spTree>
    <p:extLst>
      <p:ext uri="{BB962C8B-B14F-4D97-AF65-F5344CB8AC3E}">
        <p14:creationId xmlns:p14="http://schemas.microsoft.com/office/powerpoint/2010/main" val="300821582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D6118433-FE71-D54B-B7E3-63F839DE554C}"/>
              </a:ext>
            </a:extLst>
          </p:cNvPr>
          <p:cNvSpPr>
            <a:spLocks noGrp="1"/>
          </p:cNvSpPr>
          <p:nvPr>
            <p:ph type="subTitle" idx="1"/>
          </p:nvPr>
        </p:nvSpPr>
        <p:spPr/>
        <p:txBody>
          <a:bodyPr/>
          <a:lstStyle/>
          <a:p>
            <a:r>
              <a:rPr lang="en-US" dirty="0"/>
              <a:t>COVID-19 and Vaccine Basics</a:t>
            </a:r>
          </a:p>
        </p:txBody>
      </p:sp>
      <p:pic>
        <p:nvPicPr>
          <p:cNvPr id="41" name="Arrow left">
            <a:extLst>
              <a:ext uri="{FF2B5EF4-FFF2-40B4-BE49-F238E27FC236}">
                <a16:creationId xmlns:a16="http://schemas.microsoft.com/office/drawing/2014/main" id="{3E9A1F2E-2715-4DDE-A146-E3D0547AAAF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7974" y="2419393"/>
            <a:ext cx="360439" cy="360439"/>
          </a:xfrm>
          <a:prstGeom prst="rect">
            <a:avLst/>
          </a:prstGeom>
        </p:spPr>
      </p:pic>
      <p:pic>
        <p:nvPicPr>
          <p:cNvPr id="42" name="Arrow right">
            <a:extLst>
              <a:ext uri="{FF2B5EF4-FFF2-40B4-BE49-F238E27FC236}">
                <a16:creationId xmlns:a16="http://schemas.microsoft.com/office/drawing/2014/main" id="{25D0F3D3-A9EB-4326-AA5C-CC3908AE488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0499" y="2419393"/>
            <a:ext cx="360439" cy="360439"/>
          </a:xfrm>
          <a:prstGeom prst="rect">
            <a:avLst/>
          </a:prstGeom>
        </p:spPr>
      </p:pic>
      <p:sp>
        <p:nvSpPr>
          <p:cNvPr id="19" name="Rectangle 18">
            <a:extLst>
              <a:ext uri="{FF2B5EF4-FFF2-40B4-BE49-F238E27FC236}">
                <a16:creationId xmlns:a16="http://schemas.microsoft.com/office/drawing/2014/main" id="{A83F3893-3670-4930-B5AA-436808FCF108}"/>
              </a:ext>
            </a:extLst>
          </p:cNvPr>
          <p:cNvSpPr/>
          <p:nvPr/>
        </p:nvSpPr>
        <p:spPr>
          <a:xfrm>
            <a:off x="408475" y="6305553"/>
            <a:ext cx="2923822" cy="4657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Graphical user interface, application&#10;&#10;Description automatically generated">
            <a:extLst>
              <a:ext uri="{FF2B5EF4-FFF2-40B4-BE49-F238E27FC236}">
                <a16:creationId xmlns:a16="http://schemas.microsoft.com/office/drawing/2014/main" id="{C5D1B942-C938-45FB-969C-623DF544DD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9214" y="6272071"/>
            <a:ext cx="920474" cy="552284"/>
          </a:xfrm>
          <a:prstGeom prst="rect">
            <a:avLst/>
          </a:prstGeom>
        </p:spPr>
      </p:pic>
      <p:sp>
        <p:nvSpPr>
          <p:cNvPr id="4" name="Title 3">
            <a:extLst>
              <a:ext uri="{FF2B5EF4-FFF2-40B4-BE49-F238E27FC236}">
                <a16:creationId xmlns:a16="http://schemas.microsoft.com/office/drawing/2014/main" id="{93FC76BD-9827-491E-B93D-1394C592497A}"/>
              </a:ext>
            </a:extLst>
          </p:cNvPr>
          <p:cNvSpPr>
            <a:spLocks noGrp="1"/>
          </p:cNvSpPr>
          <p:nvPr>
            <p:ph type="title"/>
          </p:nvPr>
        </p:nvSpPr>
        <p:spPr>
          <a:xfrm>
            <a:off x="609599" y="731520"/>
            <a:ext cx="11253339" cy="939236"/>
          </a:xfrm>
        </p:spPr>
        <p:txBody>
          <a:bodyPr/>
          <a:lstStyle/>
          <a:p>
            <a:pPr>
              <a:lnSpc>
                <a:spcPct val="90000"/>
              </a:lnSpc>
            </a:pPr>
            <a:r>
              <a:rPr lang="en-US" dirty="0"/>
              <a:t>The facts: COVID-19 mRNA vaccines will not give you COVID-19</a:t>
            </a:r>
          </a:p>
        </p:txBody>
      </p:sp>
      <p:sp>
        <p:nvSpPr>
          <p:cNvPr id="13" name="Rectangle 12">
            <a:extLst>
              <a:ext uri="{FF2B5EF4-FFF2-40B4-BE49-F238E27FC236}">
                <a16:creationId xmlns:a16="http://schemas.microsoft.com/office/drawing/2014/main" id="{78EC79B4-C23F-49D1-AC42-90623E8FDD45}"/>
              </a:ext>
            </a:extLst>
          </p:cNvPr>
          <p:cNvSpPr/>
          <p:nvPr/>
        </p:nvSpPr>
        <p:spPr>
          <a:xfrm>
            <a:off x="408475" y="2039988"/>
            <a:ext cx="11375050" cy="3631763"/>
          </a:xfrm>
          <a:prstGeom prst="rect">
            <a:avLst/>
          </a:prstGeom>
        </p:spPr>
        <p:txBody>
          <a:bodyPr wrap="square">
            <a:spAutoFit/>
          </a:bodyPr>
          <a:lstStyle/>
          <a:p>
            <a:pPr marL="420786" indent="-342900">
              <a:spcBef>
                <a:spcPts val="600"/>
              </a:spcBef>
              <a:spcAft>
                <a:spcPts val="600"/>
              </a:spcAft>
              <a:buFont typeface="Arial" panose="020B0604020202020204" pitchFamily="34" charset="0"/>
              <a:buChar char="•"/>
            </a:pPr>
            <a:r>
              <a:rPr lang="en-US" sz="2400" b="1" u="sng" dirty="0">
                <a:solidFill>
                  <a:srgbClr val="2E1700"/>
                </a:solidFill>
              </a:rPr>
              <a:t>None</a:t>
            </a:r>
            <a:r>
              <a:rPr lang="en-US" sz="2400" b="1" dirty="0">
                <a:solidFill>
                  <a:srgbClr val="2E1700"/>
                </a:solidFill>
              </a:rPr>
              <a:t> </a:t>
            </a:r>
            <a:r>
              <a:rPr lang="en-US" sz="2400" dirty="0">
                <a:solidFill>
                  <a:srgbClr val="2E1700"/>
                </a:solidFill>
              </a:rPr>
              <a:t>of the COVID-19 vaccines in use or under development use the live virus that causes COVID-19.</a:t>
            </a:r>
          </a:p>
          <a:p>
            <a:pPr marL="420786" indent="-342900">
              <a:spcBef>
                <a:spcPts val="600"/>
              </a:spcBef>
              <a:spcAft>
                <a:spcPts val="600"/>
              </a:spcAft>
              <a:buFont typeface="Arial" panose="020B0604020202020204" pitchFamily="34" charset="0"/>
              <a:buChar char="•"/>
            </a:pPr>
            <a:r>
              <a:rPr lang="en-US" sz="2400" dirty="0">
                <a:solidFill>
                  <a:srgbClr val="2E1700"/>
                </a:solidFill>
              </a:rPr>
              <a:t>People can experience normal side effects, such as fever, after vaccination. These side effects are signs that the body is building immunity. </a:t>
            </a:r>
          </a:p>
          <a:p>
            <a:pPr marL="420786" indent="-342900">
              <a:spcBef>
                <a:spcPts val="600"/>
              </a:spcBef>
              <a:spcAft>
                <a:spcPts val="600"/>
              </a:spcAft>
              <a:buFont typeface="Arial" panose="020B0604020202020204" pitchFamily="34" charset="0"/>
              <a:buChar char="•"/>
            </a:pPr>
            <a:r>
              <a:rPr lang="en-US" sz="2400" dirty="0">
                <a:solidFill>
                  <a:srgbClr val="2E1700"/>
                </a:solidFill>
              </a:rPr>
              <a:t>It takes a few weeks for the body to build immunity after vaccination. A person could be infected with the virus that causes COVID-19 just before or just after they receive the vaccine and get sick. This is because the vaccine has not had enough time to provide protection.</a:t>
            </a:r>
            <a:br>
              <a:rPr lang="en-US" dirty="0">
                <a:solidFill>
                  <a:srgbClr val="2E1700"/>
                </a:solidFill>
              </a:rPr>
            </a:br>
            <a:endParaRPr lang="en-US" dirty="0">
              <a:solidFill>
                <a:srgbClr val="2E1700"/>
              </a:solidFill>
            </a:endParaRPr>
          </a:p>
        </p:txBody>
      </p:sp>
    </p:spTree>
    <p:extLst>
      <p:ext uri="{BB962C8B-B14F-4D97-AF65-F5344CB8AC3E}">
        <p14:creationId xmlns:p14="http://schemas.microsoft.com/office/powerpoint/2010/main" val="204505703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D6118433-FE71-D54B-B7E3-63F839DE554C}"/>
              </a:ext>
            </a:extLst>
          </p:cNvPr>
          <p:cNvSpPr>
            <a:spLocks noGrp="1"/>
          </p:cNvSpPr>
          <p:nvPr>
            <p:ph type="subTitle" idx="1"/>
          </p:nvPr>
        </p:nvSpPr>
        <p:spPr/>
        <p:txBody>
          <a:bodyPr/>
          <a:lstStyle/>
          <a:p>
            <a:r>
              <a:rPr lang="en-US" dirty="0"/>
              <a:t>COVID-19 and Vaccine Basics</a:t>
            </a:r>
          </a:p>
        </p:txBody>
      </p:sp>
      <p:pic>
        <p:nvPicPr>
          <p:cNvPr id="41" name="Arrow left">
            <a:extLst>
              <a:ext uri="{FF2B5EF4-FFF2-40B4-BE49-F238E27FC236}">
                <a16:creationId xmlns:a16="http://schemas.microsoft.com/office/drawing/2014/main" id="{3E9A1F2E-2715-4DDE-A146-E3D0547AAAF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7974" y="2419393"/>
            <a:ext cx="360439" cy="360439"/>
          </a:xfrm>
          <a:prstGeom prst="rect">
            <a:avLst/>
          </a:prstGeom>
        </p:spPr>
      </p:pic>
      <p:pic>
        <p:nvPicPr>
          <p:cNvPr id="42" name="Arrow right">
            <a:extLst>
              <a:ext uri="{FF2B5EF4-FFF2-40B4-BE49-F238E27FC236}">
                <a16:creationId xmlns:a16="http://schemas.microsoft.com/office/drawing/2014/main" id="{25D0F3D3-A9EB-4326-AA5C-CC3908AE488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0499" y="2419393"/>
            <a:ext cx="360439" cy="360439"/>
          </a:xfrm>
          <a:prstGeom prst="rect">
            <a:avLst/>
          </a:prstGeom>
        </p:spPr>
      </p:pic>
      <p:sp>
        <p:nvSpPr>
          <p:cNvPr id="19" name="Rectangle 18">
            <a:extLst>
              <a:ext uri="{FF2B5EF4-FFF2-40B4-BE49-F238E27FC236}">
                <a16:creationId xmlns:a16="http://schemas.microsoft.com/office/drawing/2014/main" id="{A83F3893-3670-4930-B5AA-436808FCF108}"/>
              </a:ext>
            </a:extLst>
          </p:cNvPr>
          <p:cNvSpPr/>
          <p:nvPr/>
        </p:nvSpPr>
        <p:spPr>
          <a:xfrm>
            <a:off x="408475" y="6305553"/>
            <a:ext cx="2923822" cy="4657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Graphical user interface, application&#10;&#10;Description automatically generated">
            <a:extLst>
              <a:ext uri="{FF2B5EF4-FFF2-40B4-BE49-F238E27FC236}">
                <a16:creationId xmlns:a16="http://schemas.microsoft.com/office/drawing/2014/main" id="{C5D1B942-C938-45FB-969C-623DF544DD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9214" y="6272071"/>
            <a:ext cx="920474" cy="552284"/>
          </a:xfrm>
          <a:prstGeom prst="rect">
            <a:avLst/>
          </a:prstGeom>
        </p:spPr>
      </p:pic>
      <p:sp>
        <p:nvSpPr>
          <p:cNvPr id="4" name="Title 3">
            <a:extLst>
              <a:ext uri="{FF2B5EF4-FFF2-40B4-BE49-F238E27FC236}">
                <a16:creationId xmlns:a16="http://schemas.microsoft.com/office/drawing/2014/main" id="{93FC76BD-9827-491E-B93D-1394C592497A}"/>
              </a:ext>
            </a:extLst>
          </p:cNvPr>
          <p:cNvSpPr>
            <a:spLocks noGrp="1"/>
          </p:cNvSpPr>
          <p:nvPr>
            <p:ph type="title"/>
          </p:nvPr>
        </p:nvSpPr>
        <p:spPr>
          <a:xfrm>
            <a:off x="609599" y="731520"/>
            <a:ext cx="11253339" cy="939236"/>
          </a:xfrm>
        </p:spPr>
        <p:txBody>
          <a:bodyPr/>
          <a:lstStyle/>
          <a:p>
            <a:pPr>
              <a:lnSpc>
                <a:spcPct val="90000"/>
              </a:lnSpc>
            </a:pPr>
            <a:r>
              <a:rPr lang="en-US" dirty="0"/>
              <a:t>The facts: COVID-19 mRNA vaccines will not cause you to test positive on COVID-19 viral tests</a:t>
            </a:r>
          </a:p>
        </p:txBody>
      </p:sp>
      <p:sp>
        <p:nvSpPr>
          <p:cNvPr id="13" name="Rectangle 12">
            <a:extLst>
              <a:ext uri="{FF2B5EF4-FFF2-40B4-BE49-F238E27FC236}">
                <a16:creationId xmlns:a16="http://schemas.microsoft.com/office/drawing/2014/main" id="{78EC79B4-C23F-49D1-AC42-90623E8FDD45}"/>
              </a:ext>
            </a:extLst>
          </p:cNvPr>
          <p:cNvSpPr/>
          <p:nvPr/>
        </p:nvSpPr>
        <p:spPr>
          <a:xfrm>
            <a:off x="406990" y="2288541"/>
            <a:ext cx="6805125" cy="3939540"/>
          </a:xfrm>
          <a:prstGeom prst="rect">
            <a:avLst/>
          </a:prstGeom>
        </p:spPr>
        <p:txBody>
          <a:bodyPr wrap="square">
            <a:spAutoFit/>
          </a:bodyPr>
          <a:lstStyle/>
          <a:p>
            <a:pPr marL="421210" indent="-342900">
              <a:spcBef>
                <a:spcPts val="600"/>
              </a:spcBef>
              <a:spcAft>
                <a:spcPts val="600"/>
              </a:spcAft>
              <a:buClr>
                <a:schemeClr val="accent1">
                  <a:lumMod val="75000"/>
                </a:schemeClr>
              </a:buClr>
              <a:buFont typeface="Arial" panose="020B0604020202020204" pitchFamily="34" charset="0"/>
              <a:buChar char="•"/>
            </a:pPr>
            <a:r>
              <a:rPr lang="en-US" sz="2400" dirty="0">
                <a:solidFill>
                  <a:srgbClr val="2E1700"/>
                </a:solidFill>
              </a:rPr>
              <a:t>Vaccines currently authorized for use or in development won’t cause you to test positive on viral tests, which are used to see if you have a </a:t>
            </a:r>
            <a:r>
              <a:rPr lang="en-US" sz="2400" b="1" dirty="0">
                <a:solidFill>
                  <a:srgbClr val="2E1700"/>
                </a:solidFill>
              </a:rPr>
              <a:t>current infection</a:t>
            </a:r>
            <a:r>
              <a:rPr lang="en-US" sz="2400" dirty="0">
                <a:solidFill>
                  <a:srgbClr val="2E1700"/>
                </a:solidFill>
              </a:rPr>
              <a:t>.</a:t>
            </a:r>
          </a:p>
          <a:p>
            <a:pPr marL="421210" indent="-342900">
              <a:spcBef>
                <a:spcPts val="600"/>
              </a:spcBef>
              <a:spcAft>
                <a:spcPts val="600"/>
              </a:spcAft>
              <a:buClr>
                <a:schemeClr val="accent1">
                  <a:lumMod val="75000"/>
                </a:schemeClr>
              </a:buClr>
              <a:buFont typeface="Arial" panose="020B0604020202020204" pitchFamily="34" charset="0"/>
              <a:buChar char="•"/>
            </a:pPr>
            <a:r>
              <a:rPr lang="en-US" sz="2400" dirty="0">
                <a:solidFill>
                  <a:srgbClr val="2E1700"/>
                </a:solidFill>
              </a:rPr>
              <a:t>There is a possibility you may test positive on some antibody tests, which show </a:t>
            </a:r>
            <a:r>
              <a:rPr lang="en-US" sz="2400" b="1" dirty="0">
                <a:solidFill>
                  <a:srgbClr val="2E1700"/>
                </a:solidFill>
              </a:rPr>
              <a:t>previous infection</a:t>
            </a:r>
            <a:r>
              <a:rPr lang="en-US" sz="2400" dirty="0">
                <a:solidFill>
                  <a:srgbClr val="2E1700"/>
                </a:solidFill>
              </a:rPr>
              <a:t>. This would indicate that the vaccine may have triggered an immune response in your body and that you may have some level of protection against the virus. </a:t>
            </a:r>
          </a:p>
        </p:txBody>
      </p:sp>
      <p:pic>
        <p:nvPicPr>
          <p:cNvPr id="9" name="Picture 2" descr="Doctor in personal protective equipment testing an elderly patient for COVID-19">
            <a:extLst>
              <a:ext uri="{FF2B5EF4-FFF2-40B4-BE49-F238E27FC236}">
                <a16:creationId xmlns:a16="http://schemas.microsoft.com/office/drawing/2014/main" id="{4CE86464-A089-4925-B1E1-17C1FC13F7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867" r="13275" b="1"/>
          <a:stretch/>
        </p:blipFill>
        <p:spPr bwMode="auto">
          <a:xfrm>
            <a:off x="7543820" y="2122986"/>
            <a:ext cx="4241190" cy="4111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29794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D6118433-FE71-D54B-B7E3-63F839DE554C}"/>
              </a:ext>
            </a:extLst>
          </p:cNvPr>
          <p:cNvSpPr>
            <a:spLocks noGrp="1"/>
          </p:cNvSpPr>
          <p:nvPr>
            <p:ph type="subTitle" idx="1"/>
          </p:nvPr>
        </p:nvSpPr>
        <p:spPr/>
        <p:txBody>
          <a:bodyPr/>
          <a:lstStyle/>
          <a:p>
            <a:r>
              <a:rPr lang="en-US" dirty="0"/>
              <a:t>COVID-19 and Vaccine Basics</a:t>
            </a:r>
          </a:p>
        </p:txBody>
      </p:sp>
      <p:pic>
        <p:nvPicPr>
          <p:cNvPr id="41" name="Arrow left">
            <a:extLst>
              <a:ext uri="{FF2B5EF4-FFF2-40B4-BE49-F238E27FC236}">
                <a16:creationId xmlns:a16="http://schemas.microsoft.com/office/drawing/2014/main" id="{3E9A1F2E-2715-4DDE-A146-E3D0547AAAF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7974" y="2419393"/>
            <a:ext cx="360439" cy="360439"/>
          </a:xfrm>
          <a:prstGeom prst="rect">
            <a:avLst/>
          </a:prstGeom>
        </p:spPr>
      </p:pic>
      <p:pic>
        <p:nvPicPr>
          <p:cNvPr id="42" name="Arrow right">
            <a:extLst>
              <a:ext uri="{FF2B5EF4-FFF2-40B4-BE49-F238E27FC236}">
                <a16:creationId xmlns:a16="http://schemas.microsoft.com/office/drawing/2014/main" id="{25D0F3D3-A9EB-4326-AA5C-CC3908AE488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0499" y="2419393"/>
            <a:ext cx="360439" cy="360439"/>
          </a:xfrm>
          <a:prstGeom prst="rect">
            <a:avLst/>
          </a:prstGeom>
        </p:spPr>
      </p:pic>
      <p:sp>
        <p:nvSpPr>
          <p:cNvPr id="19" name="Rectangle 18">
            <a:extLst>
              <a:ext uri="{FF2B5EF4-FFF2-40B4-BE49-F238E27FC236}">
                <a16:creationId xmlns:a16="http://schemas.microsoft.com/office/drawing/2014/main" id="{A83F3893-3670-4930-B5AA-436808FCF108}"/>
              </a:ext>
            </a:extLst>
          </p:cNvPr>
          <p:cNvSpPr/>
          <p:nvPr/>
        </p:nvSpPr>
        <p:spPr>
          <a:xfrm>
            <a:off x="408475" y="6305553"/>
            <a:ext cx="2923822" cy="4657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Graphical user interface, application&#10;&#10;Description automatically generated">
            <a:extLst>
              <a:ext uri="{FF2B5EF4-FFF2-40B4-BE49-F238E27FC236}">
                <a16:creationId xmlns:a16="http://schemas.microsoft.com/office/drawing/2014/main" id="{C5D1B942-C938-45FB-969C-623DF544DD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9214" y="6272071"/>
            <a:ext cx="920474" cy="552284"/>
          </a:xfrm>
          <a:prstGeom prst="rect">
            <a:avLst/>
          </a:prstGeom>
        </p:spPr>
      </p:pic>
      <p:sp>
        <p:nvSpPr>
          <p:cNvPr id="4" name="Title 3">
            <a:extLst>
              <a:ext uri="{FF2B5EF4-FFF2-40B4-BE49-F238E27FC236}">
                <a16:creationId xmlns:a16="http://schemas.microsoft.com/office/drawing/2014/main" id="{93FC76BD-9827-491E-B93D-1394C592497A}"/>
              </a:ext>
            </a:extLst>
          </p:cNvPr>
          <p:cNvSpPr>
            <a:spLocks noGrp="1"/>
          </p:cNvSpPr>
          <p:nvPr>
            <p:ph type="title"/>
          </p:nvPr>
        </p:nvSpPr>
        <p:spPr>
          <a:xfrm>
            <a:off x="609599" y="731520"/>
            <a:ext cx="11253339" cy="939236"/>
          </a:xfrm>
        </p:spPr>
        <p:txBody>
          <a:bodyPr/>
          <a:lstStyle/>
          <a:p>
            <a:pPr>
              <a:lnSpc>
                <a:spcPct val="90000"/>
              </a:lnSpc>
            </a:pPr>
            <a:r>
              <a:rPr lang="en-US" dirty="0"/>
              <a:t>The facts: People who have gotten sick with SARS-CoV-2, the virus that causes COVID-19, may still benefit from vaccination</a:t>
            </a:r>
          </a:p>
        </p:txBody>
      </p:sp>
      <p:sp>
        <p:nvSpPr>
          <p:cNvPr id="13" name="Rectangle 12">
            <a:extLst>
              <a:ext uri="{FF2B5EF4-FFF2-40B4-BE49-F238E27FC236}">
                <a16:creationId xmlns:a16="http://schemas.microsoft.com/office/drawing/2014/main" id="{78EC79B4-C23F-49D1-AC42-90623E8FDD45}"/>
              </a:ext>
            </a:extLst>
          </p:cNvPr>
          <p:cNvSpPr/>
          <p:nvPr/>
        </p:nvSpPr>
        <p:spPr>
          <a:xfrm>
            <a:off x="406990" y="2288541"/>
            <a:ext cx="6805125" cy="2831544"/>
          </a:xfrm>
          <a:prstGeom prst="rect">
            <a:avLst/>
          </a:prstGeom>
        </p:spPr>
        <p:txBody>
          <a:bodyPr wrap="square">
            <a:spAutoFit/>
          </a:bodyPr>
          <a:lstStyle/>
          <a:p>
            <a:pPr marL="420786" indent="-342900">
              <a:spcBef>
                <a:spcPts val="600"/>
              </a:spcBef>
              <a:spcAft>
                <a:spcPts val="600"/>
              </a:spcAft>
              <a:buFont typeface="Arial" panose="020B0604020202020204" pitchFamily="34" charset="0"/>
              <a:buChar char="•"/>
            </a:pPr>
            <a:r>
              <a:rPr lang="en-US" sz="2400" dirty="0">
                <a:solidFill>
                  <a:srgbClr val="2E1700"/>
                </a:solidFill>
              </a:rPr>
              <a:t>People may be advised to get a COVID-19 vaccine even if they have already had the virus, because a person can become infected with the virus more than once.</a:t>
            </a:r>
          </a:p>
          <a:p>
            <a:pPr marL="420786" indent="-342900">
              <a:spcBef>
                <a:spcPts val="600"/>
              </a:spcBef>
              <a:spcAft>
                <a:spcPts val="600"/>
              </a:spcAft>
              <a:buFont typeface="Arial" panose="020B0604020202020204" pitchFamily="34" charset="0"/>
              <a:buChar char="•"/>
            </a:pPr>
            <a:r>
              <a:rPr lang="en-US" sz="2400" dirty="0">
                <a:solidFill>
                  <a:srgbClr val="2E1700"/>
                </a:solidFill>
              </a:rPr>
              <a:t>At this time, experts do not know how long someone is protected from getting sick again after recovering.</a:t>
            </a:r>
          </a:p>
        </p:txBody>
      </p:sp>
      <p:pic>
        <p:nvPicPr>
          <p:cNvPr id="10" name="Picture 9" descr="A healthcare provider showing a female patient some paperwork">
            <a:extLst>
              <a:ext uri="{FF2B5EF4-FFF2-40B4-BE49-F238E27FC236}">
                <a16:creationId xmlns:a16="http://schemas.microsoft.com/office/drawing/2014/main" id="{21E17495-EAF4-4DBF-8225-0CA6AD1A772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141" r="1" b="1"/>
          <a:stretch/>
        </p:blipFill>
        <p:spPr>
          <a:xfrm>
            <a:off x="7543820" y="2180268"/>
            <a:ext cx="4222245" cy="4092969"/>
          </a:xfrm>
          <a:prstGeom prst="rect">
            <a:avLst/>
          </a:prstGeom>
        </p:spPr>
      </p:pic>
    </p:spTree>
    <p:extLst>
      <p:ext uri="{BB962C8B-B14F-4D97-AF65-F5344CB8AC3E}">
        <p14:creationId xmlns:p14="http://schemas.microsoft.com/office/powerpoint/2010/main" val="386818721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D6118433-FE71-D54B-B7E3-63F839DE554C}"/>
              </a:ext>
            </a:extLst>
          </p:cNvPr>
          <p:cNvSpPr>
            <a:spLocks noGrp="1"/>
          </p:cNvSpPr>
          <p:nvPr>
            <p:ph type="subTitle" idx="1"/>
          </p:nvPr>
        </p:nvSpPr>
        <p:spPr/>
        <p:txBody>
          <a:bodyPr/>
          <a:lstStyle/>
          <a:p>
            <a:r>
              <a:rPr lang="en-US" dirty="0"/>
              <a:t>COVID-19 and Vaccine Basics</a:t>
            </a:r>
          </a:p>
        </p:txBody>
      </p:sp>
      <p:pic>
        <p:nvPicPr>
          <p:cNvPr id="41" name="Arrow left">
            <a:extLst>
              <a:ext uri="{FF2B5EF4-FFF2-40B4-BE49-F238E27FC236}">
                <a16:creationId xmlns:a16="http://schemas.microsoft.com/office/drawing/2014/main" id="{3E9A1F2E-2715-4DDE-A146-E3D0547AAAF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7974" y="2419393"/>
            <a:ext cx="360439" cy="360439"/>
          </a:xfrm>
          <a:prstGeom prst="rect">
            <a:avLst/>
          </a:prstGeom>
        </p:spPr>
      </p:pic>
      <p:pic>
        <p:nvPicPr>
          <p:cNvPr id="42" name="Arrow right">
            <a:extLst>
              <a:ext uri="{FF2B5EF4-FFF2-40B4-BE49-F238E27FC236}">
                <a16:creationId xmlns:a16="http://schemas.microsoft.com/office/drawing/2014/main" id="{25D0F3D3-A9EB-4326-AA5C-CC3908AE488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0499" y="2419393"/>
            <a:ext cx="360439" cy="360439"/>
          </a:xfrm>
          <a:prstGeom prst="rect">
            <a:avLst/>
          </a:prstGeom>
        </p:spPr>
      </p:pic>
      <p:sp>
        <p:nvSpPr>
          <p:cNvPr id="19" name="Rectangle 18">
            <a:extLst>
              <a:ext uri="{FF2B5EF4-FFF2-40B4-BE49-F238E27FC236}">
                <a16:creationId xmlns:a16="http://schemas.microsoft.com/office/drawing/2014/main" id="{A83F3893-3670-4930-B5AA-436808FCF108}"/>
              </a:ext>
            </a:extLst>
          </p:cNvPr>
          <p:cNvSpPr/>
          <p:nvPr/>
        </p:nvSpPr>
        <p:spPr>
          <a:xfrm>
            <a:off x="408475" y="6305553"/>
            <a:ext cx="2923822" cy="4657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3FC76BD-9827-491E-B93D-1394C592497A}"/>
              </a:ext>
            </a:extLst>
          </p:cNvPr>
          <p:cNvSpPr>
            <a:spLocks noGrp="1"/>
          </p:cNvSpPr>
          <p:nvPr>
            <p:ph type="title"/>
          </p:nvPr>
        </p:nvSpPr>
        <p:spPr>
          <a:xfrm>
            <a:off x="609599" y="731520"/>
            <a:ext cx="11253339" cy="939236"/>
          </a:xfrm>
        </p:spPr>
        <p:txBody>
          <a:bodyPr/>
          <a:lstStyle/>
          <a:p>
            <a:pPr>
              <a:lnSpc>
                <a:spcPct val="90000"/>
              </a:lnSpc>
            </a:pPr>
            <a:r>
              <a:rPr lang="en-US" dirty="0"/>
              <a:t>Other potential concerns </a:t>
            </a:r>
          </a:p>
        </p:txBody>
      </p:sp>
      <p:sp>
        <p:nvSpPr>
          <p:cNvPr id="13" name="Rectangle 12">
            <a:extLst>
              <a:ext uri="{FF2B5EF4-FFF2-40B4-BE49-F238E27FC236}">
                <a16:creationId xmlns:a16="http://schemas.microsoft.com/office/drawing/2014/main" id="{78EC79B4-C23F-49D1-AC42-90623E8FDD45}"/>
              </a:ext>
            </a:extLst>
          </p:cNvPr>
          <p:cNvSpPr/>
          <p:nvPr/>
        </p:nvSpPr>
        <p:spPr>
          <a:xfrm>
            <a:off x="408475" y="1544590"/>
            <a:ext cx="5427881" cy="5217839"/>
          </a:xfrm>
          <a:prstGeom prst="rect">
            <a:avLst/>
          </a:prstGeom>
        </p:spPr>
        <p:txBody>
          <a:bodyPr wrap="square">
            <a:spAutoFit/>
          </a:bodyPr>
          <a:lstStyle/>
          <a:p>
            <a:pPr marL="342900" indent="-265113">
              <a:spcAft>
                <a:spcPts val="400"/>
              </a:spcAft>
            </a:pPr>
            <a:r>
              <a:rPr lang="en-US" sz="2000" b="1" dirty="0">
                <a:solidFill>
                  <a:srgbClr val="2E1700"/>
                </a:solidFill>
              </a:rPr>
              <a:t>Was the vaccine produced too quickly? How was it made so fast? </a:t>
            </a:r>
          </a:p>
          <a:p>
            <a:pPr marL="742950" lvl="1" indent="-285750">
              <a:lnSpc>
                <a:spcPct val="120000"/>
              </a:lnSpc>
              <a:spcAft>
                <a:spcPts val="600"/>
              </a:spcAft>
              <a:buSzPct val="85000"/>
              <a:buFont typeface="Arial" panose="020B0604020202020204" pitchFamily="34" charset="0"/>
              <a:buChar char="•"/>
              <a:tabLst>
                <a:tab pos="458788" algn="l"/>
              </a:tabLst>
            </a:pPr>
            <a:r>
              <a:rPr lang="en-US" sz="1600" dirty="0">
                <a:solidFill>
                  <a:srgbClr val="2E1700"/>
                </a:solidFill>
              </a:rPr>
              <a:t>Once DNA code was discovered for the prominent spike protein – an obvious target for the vaccine — companies manufactured the corresponding mRNA, similar to following the instructions of a LEGO set.</a:t>
            </a:r>
          </a:p>
          <a:p>
            <a:pPr marL="742950" lvl="1" indent="-285750">
              <a:lnSpc>
                <a:spcPct val="120000"/>
              </a:lnSpc>
              <a:spcAft>
                <a:spcPts val="600"/>
              </a:spcAft>
              <a:buSzPct val="85000"/>
              <a:buFont typeface="Arial" panose="020B0604020202020204" pitchFamily="34" charset="0"/>
              <a:buChar char="•"/>
              <a:tabLst>
                <a:tab pos="458788" algn="l"/>
              </a:tabLst>
            </a:pPr>
            <a:r>
              <a:rPr lang="en-US" sz="1600" dirty="0">
                <a:solidFill>
                  <a:srgbClr val="2E1700"/>
                </a:solidFill>
              </a:rPr>
              <a:t>The vaccine does not require the use of cell culture to grow viral vectors or attenuated viruses, so it is much easier to produce.</a:t>
            </a:r>
          </a:p>
          <a:p>
            <a:pPr marL="342900" indent="-265113">
              <a:spcAft>
                <a:spcPts val="400"/>
              </a:spcAft>
            </a:pPr>
            <a:endParaRPr lang="en-US" sz="1600" b="1" dirty="0">
              <a:solidFill>
                <a:srgbClr val="2E1700"/>
              </a:solidFill>
            </a:endParaRPr>
          </a:p>
          <a:p>
            <a:pPr marL="342900" indent="-265113">
              <a:spcAft>
                <a:spcPts val="400"/>
              </a:spcAft>
            </a:pPr>
            <a:r>
              <a:rPr lang="en-US" sz="2000" b="1" dirty="0">
                <a:solidFill>
                  <a:srgbClr val="2E1700"/>
                </a:solidFill>
              </a:rPr>
              <a:t>It is a new technology, so is it safe? </a:t>
            </a:r>
          </a:p>
          <a:p>
            <a:pPr marL="363537" indent="-285750">
              <a:spcAft>
                <a:spcPts val="400"/>
              </a:spcAft>
              <a:buFont typeface="Arial" panose="020B0604020202020204" pitchFamily="34" charset="0"/>
              <a:buChar char="•"/>
            </a:pPr>
            <a:r>
              <a:rPr lang="en-US" sz="1600" dirty="0">
                <a:solidFill>
                  <a:srgbClr val="2E1700"/>
                </a:solidFill>
              </a:rPr>
              <a:t>It is new, but it has some advantages over some other vaccines:</a:t>
            </a:r>
          </a:p>
          <a:p>
            <a:pPr marL="363537" indent="-285750">
              <a:spcAft>
                <a:spcPts val="400"/>
              </a:spcAft>
              <a:buFont typeface="Arial" panose="020B0604020202020204" pitchFamily="34" charset="0"/>
              <a:buChar char="•"/>
            </a:pPr>
            <a:r>
              <a:rPr lang="en-US" sz="1600" dirty="0">
                <a:solidFill>
                  <a:srgbClr val="2E1700"/>
                </a:solidFill>
              </a:rPr>
              <a:t>The vaccine does not make whole viruses, so there is no way someone can get COVID from these vaccines.</a:t>
            </a:r>
          </a:p>
          <a:p>
            <a:pPr marL="363537" indent="-285750">
              <a:spcAft>
                <a:spcPts val="400"/>
              </a:spcAft>
              <a:buFont typeface="Arial" panose="020B0604020202020204" pitchFamily="34" charset="0"/>
              <a:buChar char="•"/>
            </a:pPr>
            <a:r>
              <a:rPr lang="en-US" sz="1600" dirty="0">
                <a:solidFill>
                  <a:srgbClr val="2E1700"/>
                </a:solidFill>
              </a:rPr>
              <a:t>It does not enter the nucleus or interfere in any way with our own DNA.</a:t>
            </a:r>
          </a:p>
        </p:txBody>
      </p:sp>
      <p:sp>
        <p:nvSpPr>
          <p:cNvPr id="2" name="Rectangle 1">
            <a:extLst>
              <a:ext uri="{FF2B5EF4-FFF2-40B4-BE49-F238E27FC236}">
                <a16:creationId xmlns:a16="http://schemas.microsoft.com/office/drawing/2014/main" id="{A41EE9D5-478C-4F85-957B-8967D4099756}"/>
              </a:ext>
            </a:extLst>
          </p:cNvPr>
          <p:cNvSpPr/>
          <p:nvPr/>
        </p:nvSpPr>
        <p:spPr>
          <a:xfrm>
            <a:off x="6236268" y="1670756"/>
            <a:ext cx="5800414" cy="4678204"/>
          </a:xfrm>
          <a:prstGeom prst="rect">
            <a:avLst/>
          </a:prstGeom>
        </p:spPr>
        <p:txBody>
          <a:bodyPr wrap="square">
            <a:spAutoFit/>
          </a:bodyPr>
          <a:lstStyle/>
          <a:p>
            <a:pPr marL="342900" indent="-265113">
              <a:spcAft>
                <a:spcPts val="400"/>
              </a:spcAft>
            </a:pPr>
            <a:r>
              <a:rPr lang="en-US" sz="2000" b="1" dirty="0">
                <a:solidFill>
                  <a:srgbClr val="2E1700"/>
                </a:solidFill>
              </a:rPr>
              <a:t>Was the vaccine not tested enough? </a:t>
            </a:r>
          </a:p>
          <a:p>
            <a:pPr lvl="1">
              <a:lnSpc>
                <a:spcPct val="120000"/>
              </a:lnSpc>
              <a:spcAft>
                <a:spcPts val="600"/>
              </a:spcAft>
              <a:buSzPct val="85000"/>
              <a:tabLst>
                <a:tab pos="458788" algn="l"/>
              </a:tabLst>
            </a:pPr>
            <a:r>
              <a:rPr lang="en-US" sz="1600" dirty="0">
                <a:solidFill>
                  <a:srgbClr val="2E1700"/>
                </a:solidFill>
              </a:rPr>
              <a:t>Due to the global pandemic, both vaccines were tested in many more people than a typical vaccine trial: The Pfizer vaccine was tested in 43,000 people, and the </a:t>
            </a:r>
            <a:r>
              <a:rPr lang="en-US" sz="1600" dirty="0" err="1">
                <a:solidFill>
                  <a:srgbClr val="2E1700"/>
                </a:solidFill>
              </a:rPr>
              <a:t>Moderna</a:t>
            </a:r>
            <a:r>
              <a:rPr lang="en-US" sz="1600" dirty="0">
                <a:solidFill>
                  <a:srgbClr val="2E1700"/>
                </a:solidFill>
              </a:rPr>
              <a:t> vaccine was tested in 30,000 people.</a:t>
            </a:r>
          </a:p>
          <a:p>
            <a:pPr marL="342900" indent="-265113">
              <a:spcAft>
                <a:spcPts val="400"/>
              </a:spcAft>
            </a:pPr>
            <a:endParaRPr lang="en-US" sz="1600" b="1" dirty="0">
              <a:solidFill>
                <a:srgbClr val="2E1700"/>
              </a:solidFill>
            </a:endParaRPr>
          </a:p>
          <a:p>
            <a:pPr marL="342900" indent="-265113">
              <a:spcAft>
                <a:spcPts val="400"/>
              </a:spcAft>
            </a:pPr>
            <a:r>
              <a:rPr lang="en-US" b="1" dirty="0">
                <a:solidFill>
                  <a:srgbClr val="2E1700"/>
                </a:solidFill>
              </a:rPr>
              <a:t>Fact: Receiving an mRNA vaccine will not alter your DNA</a:t>
            </a:r>
          </a:p>
          <a:p>
            <a:pPr lvl="1">
              <a:lnSpc>
                <a:spcPct val="120000"/>
              </a:lnSpc>
              <a:spcAft>
                <a:spcPts val="600"/>
              </a:spcAft>
              <a:buSzPct val="85000"/>
              <a:tabLst>
                <a:tab pos="458788" algn="l"/>
              </a:tabLst>
            </a:pPr>
            <a:r>
              <a:rPr lang="en-US" sz="1600" dirty="0">
                <a:solidFill>
                  <a:srgbClr val="2E1700"/>
                </a:solidFill>
              </a:rPr>
              <a:t>The mRNA from a COVID-19 vaccine never enter the nucleus of the cell, which is where our DNA are kept. This means the mRNA does not affect or interact with our DNA in any way. Instead, COVID-19 vaccines that use mRNA work with the body’s natural defenses to safely develop protection (immunity) to disease.</a:t>
            </a:r>
          </a:p>
          <a:p>
            <a:pPr marL="421210" indent="-342900"/>
            <a:endParaRPr lang="en-US" sz="1600" dirty="0">
              <a:solidFill>
                <a:srgbClr val="2E1700"/>
              </a:solidFill>
            </a:endParaRPr>
          </a:p>
          <a:p>
            <a:pPr indent="-228600"/>
            <a:endParaRPr lang="en-US" sz="1600" dirty="0">
              <a:solidFill>
                <a:srgbClr val="2E1700"/>
              </a:solidFill>
            </a:endParaRPr>
          </a:p>
        </p:txBody>
      </p:sp>
    </p:spTree>
    <p:extLst>
      <p:ext uri="{BB962C8B-B14F-4D97-AF65-F5344CB8AC3E}">
        <p14:creationId xmlns:p14="http://schemas.microsoft.com/office/powerpoint/2010/main" val="265596044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5D44B4-EEA7-6741-B9F3-94BB8B5A6669}"/>
              </a:ext>
            </a:extLst>
          </p:cNvPr>
          <p:cNvSpPr>
            <a:spLocks noGrp="1"/>
          </p:cNvSpPr>
          <p:nvPr>
            <p:ph type="title"/>
          </p:nvPr>
        </p:nvSpPr>
        <p:spPr>
          <a:solidFill>
            <a:srgbClr val="1D624D"/>
          </a:solidFill>
        </p:spPr>
        <p:txBody>
          <a:bodyPr/>
          <a:lstStyle/>
          <a:p>
            <a:r>
              <a:rPr lang="en-US" dirty="0">
                <a:solidFill>
                  <a:schemeClr val="bg1"/>
                </a:solidFill>
              </a:rPr>
              <a:t>Getting Vaccinated</a:t>
            </a:r>
          </a:p>
        </p:txBody>
      </p:sp>
      <p:pic>
        <p:nvPicPr>
          <p:cNvPr id="3" name="Picture 2" descr="Shape, rectangle&#10;&#10;Description automatically generated">
            <a:extLst>
              <a:ext uri="{FF2B5EF4-FFF2-40B4-BE49-F238E27FC236}">
                <a16:creationId xmlns:a16="http://schemas.microsoft.com/office/drawing/2014/main" id="{0F30C60A-43C4-4B06-8F19-B867F66A2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99" y="6145529"/>
            <a:ext cx="1419423" cy="504895"/>
          </a:xfrm>
          <a:prstGeom prst="rect">
            <a:avLst/>
          </a:prstGeom>
        </p:spPr>
      </p:pic>
      <p:pic>
        <p:nvPicPr>
          <p:cNvPr id="4" name="Picture 3" descr="Shape, rectangle&#10;&#10;Description automatically generated">
            <a:extLst>
              <a:ext uri="{FF2B5EF4-FFF2-40B4-BE49-F238E27FC236}">
                <a16:creationId xmlns:a16="http://schemas.microsoft.com/office/drawing/2014/main" id="{9F2A7640-577B-44DD-8AA9-14C744AA6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2577" y="6203242"/>
            <a:ext cx="1419423" cy="504895"/>
          </a:xfrm>
          <a:prstGeom prst="rect">
            <a:avLst/>
          </a:prstGeom>
        </p:spPr>
      </p:pic>
    </p:spTree>
    <p:extLst>
      <p:ext uri="{BB962C8B-B14F-4D97-AF65-F5344CB8AC3E}">
        <p14:creationId xmlns:p14="http://schemas.microsoft.com/office/powerpoint/2010/main" val="14602130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4D6348-505A-C94C-AAB5-A6891991D25D}"/>
              </a:ext>
            </a:extLst>
          </p:cNvPr>
          <p:cNvSpPr>
            <a:spLocks noGrp="1"/>
          </p:cNvSpPr>
          <p:nvPr>
            <p:ph type="title"/>
          </p:nvPr>
        </p:nvSpPr>
        <p:spPr/>
        <p:txBody>
          <a:bodyPr/>
          <a:lstStyle/>
          <a:p>
            <a:r>
              <a:rPr lang="en-US" dirty="0">
                <a:solidFill>
                  <a:srgbClr val="1D624D"/>
                </a:solidFill>
              </a:rPr>
              <a:t>What to expect before, during, and after COVID-19 vaccination </a:t>
            </a:r>
          </a:p>
        </p:txBody>
      </p:sp>
      <p:sp>
        <p:nvSpPr>
          <p:cNvPr id="16" name="Subtitle">
            <a:extLst>
              <a:ext uri="{FF2B5EF4-FFF2-40B4-BE49-F238E27FC236}">
                <a16:creationId xmlns:a16="http://schemas.microsoft.com/office/drawing/2014/main" id="{0E828EB1-EBF2-E347-A9F8-68AB41D0629F}"/>
              </a:ext>
            </a:extLst>
          </p:cNvPr>
          <p:cNvSpPr>
            <a:spLocks noGrp="1"/>
          </p:cNvSpPr>
          <p:nvPr>
            <p:ph type="subTitle" idx="1"/>
          </p:nvPr>
        </p:nvSpPr>
        <p:spPr/>
        <p:txBody>
          <a:bodyPr/>
          <a:lstStyle/>
          <a:p>
            <a:r>
              <a:rPr lang="en-US" dirty="0"/>
              <a:t>COVID-19 and Vaccine Basics</a:t>
            </a:r>
          </a:p>
        </p:txBody>
      </p:sp>
      <p:sp>
        <p:nvSpPr>
          <p:cNvPr id="3" name="TextBox">
            <a:extLst>
              <a:ext uri="{FF2B5EF4-FFF2-40B4-BE49-F238E27FC236}">
                <a16:creationId xmlns:a16="http://schemas.microsoft.com/office/drawing/2014/main" id="{89FCADEC-6DC4-B642-93ED-E81EE32E4184}"/>
              </a:ext>
            </a:extLst>
          </p:cNvPr>
          <p:cNvSpPr txBox="1"/>
          <p:nvPr/>
        </p:nvSpPr>
        <p:spPr>
          <a:xfrm>
            <a:off x="740229" y="2076669"/>
            <a:ext cx="3304420" cy="461665"/>
          </a:xfrm>
          <a:prstGeom prst="rect">
            <a:avLst/>
          </a:prstGeom>
          <a:solidFill>
            <a:srgbClr val="3F8539"/>
          </a:solidFill>
        </p:spPr>
        <p:txBody>
          <a:bodyPr wrap="square" rtlCol="0">
            <a:spAutoFit/>
          </a:bodyPr>
          <a:lstStyle/>
          <a:p>
            <a:r>
              <a:rPr lang="en-US" sz="2400" b="1" dirty="0">
                <a:solidFill>
                  <a:srgbClr val="FFFFFF"/>
                </a:solidFill>
                <a:latin typeface="Arial Black" panose="020B0604020202020204" pitchFamily="34" charset="0"/>
                <a:cs typeface="Arial Black" panose="020B0604020202020204" pitchFamily="34" charset="0"/>
              </a:rPr>
              <a:t>Before</a:t>
            </a:r>
            <a:endParaRPr lang="en-US" sz="2400" dirty="0">
              <a:solidFill>
                <a:srgbClr val="000000"/>
              </a:solidFill>
              <a:latin typeface="Calibri" panose="020F0502020204030204" pitchFamily="34" charset="0"/>
            </a:endParaRPr>
          </a:p>
        </p:txBody>
      </p:sp>
      <p:pic>
        <p:nvPicPr>
          <p:cNvPr id="41" name="left arrow">
            <a:extLst>
              <a:ext uri="{FF2B5EF4-FFF2-40B4-BE49-F238E27FC236}">
                <a16:creationId xmlns:a16="http://schemas.microsoft.com/office/drawing/2014/main" id="{2C00AA83-72E8-874D-8A4B-06C6C58D1AF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2453" y="2142335"/>
            <a:ext cx="360439" cy="360439"/>
          </a:xfrm>
          <a:prstGeom prst="rect">
            <a:avLst/>
          </a:prstGeom>
        </p:spPr>
      </p:pic>
      <p:sp>
        <p:nvSpPr>
          <p:cNvPr id="11" name="TextBox">
            <a:extLst>
              <a:ext uri="{FF2B5EF4-FFF2-40B4-BE49-F238E27FC236}">
                <a16:creationId xmlns:a16="http://schemas.microsoft.com/office/drawing/2014/main" id="{0C0F151E-19DF-2541-A254-B8D76F0A6AD6}"/>
              </a:ext>
            </a:extLst>
          </p:cNvPr>
          <p:cNvSpPr txBox="1"/>
          <p:nvPr/>
        </p:nvSpPr>
        <p:spPr>
          <a:xfrm>
            <a:off x="984935" y="2741430"/>
            <a:ext cx="2830284" cy="1489831"/>
          </a:xfrm>
          <a:prstGeom prst="rect">
            <a:avLst/>
          </a:prstGeom>
          <a:noFill/>
        </p:spPr>
        <p:txBody>
          <a:bodyPr wrap="square" lIns="0" rtlCol="0">
            <a:spAutoFit/>
          </a:bodyPr>
          <a:lstStyle/>
          <a:p>
            <a:pPr marL="228594" lvl="1" indent="-228594">
              <a:spcBef>
                <a:spcPts val="533"/>
              </a:spcBef>
              <a:buFont typeface="Wingdings" pitchFamily="2" charset="2"/>
              <a:buChar char="§"/>
            </a:pPr>
            <a:r>
              <a:rPr lang="en-US" sz="1733" dirty="0">
                <a:solidFill>
                  <a:srgbClr val="2D2C2C"/>
                </a:solidFill>
                <a:latin typeface="Arial" panose="020B0604020202020204" pitchFamily="34" charset="0"/>
                <a:cs typeface="Arial" panose="020B0604020202020204" pitchFamily="34" charset="0"/>
              </a:rPr>
              <a:t>Learn about COVID-19 vaccines.</a:t>
            </a:r>
          </a:p>
          <a:p>
            <a:pPr marL="228594" lvl="1" indent="-228594">
              <a:spcBef>
                <a:spcPts val="533"/>
              </a:spcBef>
              <a:buFont typeface="Wingdings" pitchFamily="2" charset="2"/>
              <a:buChar char="§"/>
            </a:pPr>
            <a:r>
              <a:rPr lang="en-US" sz="1733" dirty="0">
                <a:solidFill>
                  <a:srgbClr val="2D2C2C"/>
                </a:solidFill>
                <a:latin typeface="Arial" panose="020B0604020202020204" pitchFamily="34" charset="0"/>
                <a:cs typeface="Arial" panose="020B0604020202020204" pitchFamily="34" charset="0"/>
              </a:rPr>
              <a:t>See if COVID-19 vaccination is recommended for you.</a:t>
            </a:r>
          </a:p>
        </p:txBody>
      </p:sp>
      <p:sp>
        <p:nvSpPr>
          <p:cNvPr id="25" name="TextBox">
            <a:extLst>
              <a:ext uri="{FF2B5EF4-FFF2-40B4-BE49-F238E27FC236}">
                <a16:creationId xmlns:a16="http://schemas.microsoft.com/office/drawing/2014/main" id="{A0F812B6-C94A-724F-A931-3B02102374FD}"/>
              </a:ext>
            </a:extLst>
          </p:cNvPr>
          <p:cNvSpPr txBox="1"/>
          <p:nvPr/>
        </p:nvSpPr>
        <p:spPr>
          <a:xfrm>
            <a:off x="4446210" y="2078176"/>
            <a:ext cx="3304420" cy="461665"/>
          </a:xfrm>
          <a:prstGeom prst="rect">
            <a:avLst/>
          </a:prstGeom>
          <a:solidFill>
            <a:srgbClr val="3A7AB6"/>
          </a:solidFill>
        </p:spPr>
        <p:txBody>
          <a:bodyPr wrap="square" rtlCol="0">
            <a:spAutoFit/>
          </a:bodyPr>
          <a:lstStyle/>
          <a:p>
            <a:r>
              <a:rPr lang="en-US" sz="2400" b="1" dirty="0">
                <a:solidFill>
                  <a:srgbClr val="FFFFFF"/>
                </a:solidFill>
                <a:latin typeface="Arial Black" panose="020B0604020202020204" pitchFamily="34" charset="0"/>
                <a:cs typeface="Arial Black" panose="020B0604020202020204" pitchFamily="34" charset="0"/>
              </a:rPr>
              <a:t>During</a:t>
            </a:r>
            <a:endParaRPr lang="en-US" sz="2400" dirty="0">
              <a:solidFill>
                <a:srgbClr val="000000"/>
              </a:solidFill>
              <a:latin typeface="Calibri" panose="020F0502020204030204" pitchFamily="34" charset="0"/>
            </a:endParaRPr>
          </a:p>
        </p:txBody>
      </p:sp>
      <p:pic>
        <p:nvPicPr>
          <p:cNvPr id="42" name="cycle arrows">
            <a:extLst>
              <a:ext uri="{FF2B5EF4-FFF2-40B4-BE49-F238E27FC236}">
                <a16:creationId xmlns:a16="http://schemas.microsoft.com/office/drawing/2014/main" id="{7759C9E3-D8C6-2D49-B864-EBB72C134D9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786" y="2142335"/>
            <a:ext cx="360439" cy="360439"/>
          </a:xfrm>
          <a:prstGeom prst="rect">
            <a:avLst/>
          </a:prstGeom>
        </p:spPr>
      </p:pic>
      <p:sp>
        <p:nvSpPr>
          <p:cNvPr id="12" name="TextBox">
            <a:extLst>
              <a:ext uri="{FF2B5EF4-FFF2-40B4-BE49-F238E27FC236}">
                <a16:creationId xmlns:a16="http://schemas.microsoft.com/office/drawing/2014/main" id="{F7997CA2-72AE-BB48-8BE3-D8B72E47A038}"/>
              </a:ext>
            </a:extLst>
          </p:cNvPr>
          <p:cNvSpPr txBox="1"/>
          <p:nvPr/>
        </p:nvSpPr>
        <p:spPr>
          <a:xfrm>
            <a:off x="4606589" y="2740700"/>
            <a:ext cx="2828544" cy="1756506"/>
          </a:xfrm>
          <a:prstGeom prst="rect">
            <a:avLst/>
          </a:prstGeom>
          <a:noFill/>
        </p:spPr>
        <p:txBody>
          <a:bodyPr wrap="square" rtlCol="0">
            <a:spAutoFit/>
          </a:bodyPr>
          <a:lstStyle/>
          <a:p>
            <a:pPr marL="231642" lvl="1" indent="-231642">
              <a:spcBef>
                <a:spcPts val="533"/>
              </a:spcBef>
              <a:buClr>
                <a:srgbClr val="3A7AB6"/>
              </a:buClr>
              <a:buFont typeface="Wingdings" pitchFamily="2" charset="2"/>
              <a:buChar char="§"/>
            </a:pPr>
            <a:r>
              <a:rPr lang="en-US" sz="1733" dirty="0">
                <a:solidFill>
                  <a:srgbClr val="2D2C2C"/>
                </a:solidFill>
                <a:latin typeface="Arial" panose="020B0604020202020204" pitchFamily="34" charset="0"/>
                <a:cs typeface="Arial" panose="020B0604020202020204" pitchFamily="34" charset="0"/>
              </a:rPr>
              <a:t>Read the fact sheet that tells you about the specific COVID-19 vaccine you receive.</a:t>
            </a:r>
          </a:p>
          <a:p>
            <a:pPr marL="231642" lvl="1" indent="-231642">
              <a:spcBef>
                <a:spcPts val="533"/>
              </a:spcBef>
              <a:buClr>
                <a:srgbClr val="3A7AB6"/>
              </a:buClr>
              <a:buFont typeface="Wingdings" pitchFamily="2" charset="2"/>
              <a:buChar char="§"/>
            </a:pPr>
            <a:r>
              <a:rPr lang="en-US" sz="1733" dirty="0">
                <a:solidFill>
                  <a:srgbClr val="2D2C2C"/>
                </a:solidFill>
                <a:latin typeface="Arial" panose="020B0604020202020204" pitchFamily="34" charset="0"/>
                <a:cs typeface="Arial" panose="020B0604020202020204" pitchFamily="34" charset="0"/>
              </a:rPr>
              <a:t>Receive a vaccination record card. </a:t>
            </a:r>
          </a:p>
        </p:txBody>
      </p:sp>
      <p:sp>
        <p:nvSpPr>
          <p:cNvPr id="26" name="TextBox">
            <a:extLst>
              <a:ext uri="{FF2B5EF4-FFF2-40B4-BE49-F238E27FC236}">
                <a16:creationId xmlns:a16="http://schemas.microsoft.com/office/drawing/2014/main" id="{A8140126-9590-AE4C-B30D-4D55228ACB0B}"/>
              </a:ext>
            </a:extLst>
          </p:cNvPr>
          <p:cNvSpPr txBox="1"/>
          <p:nvPr/>
        </p:nvSpPr>
        <p:spPr>
          <a:xfrm>
            <a:off x="8132839" y="2076669"/>
            <a:ext cx="3304420" cy="461665"/>
          </a:xfrm>
          <a:prstGeom prst="rect">
            <a:avLst/>
          </a:prstGeom>
          <a:solidFill>
            <a:srgbClr val="1D624D"/>
          </a:solidFill>
        </p:spPr>
        <p:txBody>
          <a:bodyPr wrap="square" rtlCol="0">
            <a:spAutoFit/>
          </a:bodyPr>
          <a:lstStyle/>
          <a:p>
            <a:r>
              <a:rPr lang="en-US" sz="2400" b="1" dirty="0">
                <a:solidFill>
                  <a:srgbClr val="FFFFFF"/>
                </a:solidFill>
                <a:latin typeface="Arial Black" panose="020B0604020202020204" pitchFamily="34" charset="0"/>
                <a:cs typeface="Arial Black" panose="020B0604020202020204" pitchFamily="34" charset="0"/>
              </a:rPr>
              <a:t>After</a:t>
            </a:r>
            <a:endParaRPr lang="en-US" sz="2400" dirty="0">
              <a:solidFill>
                <a:srgbClr val="000000"/>
              </a:solidFill>
              <a:latin typeface="Calibri" panose="020F0502020204030204" pitchFamily="34" charset="0"/>
            </a:endParaRPr>
          </a:p>
        </p:txBody>
      </p:sp>
      <p:pic>
        <p:nvPicPr>
          <p:cNvPr id="43" name="right arrow">
            <a:extLst>
              <a:ext uri="{FF2B5EF4-FFF2-40B4-BE49-F238E27FC236}">
                <a16:creationId xmlns:a16="http://schemas.microsoft.com/office/drawing/2014/main" id="{0FB2C5FE-18C3-3245-B120-10A63667FCA4}"/>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434" y="2142335"/>
            <a:ext cx="360439" cy="360439"/>
          </a:xfrm>
          <a:prstGeom prst="rect">
            <a:avLst/>
          </a:prstGeom>
        </p:spPr>
      </p:pic>
      <p:sp>
        <p:nvSpPr>
          <p:cNvPr id="13" name="TextBox">
            <a:extLst>
              <a:ext uri="{FF2B5EF4-FFF2-40B4-BE49-F238E27FC236}">
                <a16:creationId xmlns:a16="http://schemas.microsoft.com/office/drawing/2014/main" id="{1EA71E13-DD6C-7947-B0DF-AE49A0C7C79D}"/>
              </a:ext>
            </a:extLst>
          </p:cNvPr>
          <p:cNvSpPr txBox="1"/>
          <p:nvPr/>
        </p:nvSpPr>
        <p:spPr>
          <a:xfrm>
            <a:off x="8361969" y="2740701"/>
            <a:ext cx="2904903" cy="2353978"/>
          </a:xfrm>
          <a:prstGeom prst="rect">
            <a:avLst/>
          </a:prstGeom>
          <a:noFill/>
        </p:spPr>
        <p:txBody>
          <a:bodyPr wrap="square" rtlCol="0">
            <a:spAutoFit/>
          </a:bodyPr>
          <a:lstStyle/>
          <a:p>
            <a:pPr marL="231642" lvl="1" indent="-231642">
              <a:spcBef>
                <a:spcPts val="533"/>
              </a:spcBef>
              <a:buFont typeface="Wingdings" pitchFamily="2" charset="2"/>
              <a:buChar char="§"/>
            </a:pPr>
            <a:r>
              <a:rPr lang="en-US" sz="1733" dirty="0">
                <a:solidFill>
                  <a:srgbClr val="2D2C2C"/>
                </a:solidFill>
                <a:latin typeface="Arial" panose="020B0604020202020204" pitchFamily="34" charset="0"/>
                <a:cs typeface="Arial" panose="020B0604020202020204" pitchFamily="34" charset="0"/>
              </a:rPr>
              <a:t>Expect some side effects.</a:t>
            </a:r>
          </a:p>
          <a:p>
            <a:pPr marL="231642" lvl="1" indent="-231642">
              <a:spcBef>
                <a:spcPts val="533"/>
              </a:spcBef>
              <a:buFont typeface="Wingdings" pitchFamily="2" charset="2"/>
              <a:buChar char="§"/>
            </a:pPr>
            <a:r>
              <a:rPr lang="en-US" sz="1733" dirty="0">
                <a:solidFill>
                  <a:srgbClr val="2D2C2C"/>
                </a:solidFill>
                <a:latin typeface="Arial" panose="020B0604020202020204" pitchFamily="34" charset="0"/>
                <a:cs typeface="Arial" panose="020B0604020202020204" pitchFamily="34" charset="0"/>
              </a:rPr>
              <a:t>Enroll in v-safe. V-safe will remind you if you need a second shot.</a:t>
            </a:r>
          </a:p>
          <a:p>
            <a:pPr marL="231642" lvl="1" indent="-231642">
              <a:spcBef>
                <a:spcPts val="533"/>
              </a:spcBef>
              <a:buFont typeface="Wingdings" pitchFamily="2" charset="2"/>
              <a:buChar char="§"/>
            </a:pPr>
            <a:r>
              <a:rPr lang="en-US" sz="1733" dirty="0">
                <a:solidFill>
                  <a:srgbClr val="2D2C2C"/>
                </a:solidFill>
                <a:latin typeface="Arial" panose="020B0604020202020204" pitchFamily="34" charset="0"/>
                <a:cs typeface="Arial" panose="020B0604020202020204" pitchFamily="34" charset="0"/>
              </a:rPr>
              <a:t>Continue using all </a:t>
            </a:r>
            <a:br>
              <a:rPr lang="en-US" sz="1733" dirty="0">
                <a:solidFill>
                  <a:srgbClr val="2D2C2C"/>
                </a:solidFill>
                <a:latin typeface="Arial" panose="020B0604020202020204" pitchFamily="34" charset="0"/>
                <a:cs typeface="Arial" panose="020B0604020202020204" pitchFamily="34" charset="0"/>
              </a:rPr>
            </a:br>
            <a:r>
              <a:rPr lang="en-US" sz="1733" dirty="0">
                <a:solidFill>
                  <a:srgbClr val="2D2C2C"/>
                </a:solidFill>
                <a:latin typeface="Arial" panose="020B0604020202020204" pitchFamily="34" charset="0"/>
                <a:cs typeface="Arial" panose="020B0604020202020204" pitchFamily="34" charset="0"/>
              </a:rPr>
              <a:t>the measures to protect yourself and others.</a:t>
            </a:r>
          </a:p>
        </p:txBody>
      </p:sp>
      <p:sp>
        <p:nvSpPr>
          <p:cNvPr id="23" name="TextBox Link">
            <a:extLst>
              <a:ext uri="{FF2B5EF4-FFF2-40B4-BE49-F238E27FC236}">
                <a16:creationId xmlns:a16="http://schemas.microsoft.com/office/drawing/2014/main" id="{F3180584-9DF3-7042-9F23-5F9E60EB239B}"/>
              </a:ext>
            </a:extLst>
          </p:cNvPr>
          <p:cNvSpPr txBox="1"/>
          <p:nvPr/>
        </p:nvSpPr>
        <p:spPr>
          <a:xfrm>
            <a:off x="740229" y="5849846"/>
            <a:ext cx="10711543" cy="379656"/>
          </a:xfrm>
          <a:prstGeom prst="rect">
            <a:avLst/>
          </a:prstGeom>
          <a:noFill/>
        </p:spPr>
        <p:txBody>
          <a:bodyPr wrap="square" rtlCol="0">
            <a:spAutoFit/>
          </a:bodyPr>
          <a:lstStyle/>
          <a:p>
            <a:pPr algn="ctr"/>
            <a:r>
              <a:rPr lang="en-US" sz="1867" b="1" dirty="0">
                <a:solidFill>
                  <a:srgbClr val="3A7AB6"/>
                </a:solidFill>
                <a:latin typeface="Arial" panose="020B0604020202020204" pitchFamily="34" charset="0"/>
                <a:cs typeface="Arial" panose="020B0604020202020204" pitchFamily="34" charset="0"/>
              </a:rPr>
              <a:t>V-safe: </a:t>
            </a:r>
            <a:r>
              <a:rPr lang="en-US" sz="1867" b="1" dirty="0">
                <a:solidFill>
                  <a:srgbClr val="3A7AB6"/>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https://www.cdc.gov/coronavirus/2019-ncov/vaccines/safety/vsafe.html</a:t>
            </a:r>
            <a:r>
              <a:rPr lang="en-US" sz="1867" b="1" dirty="0">
                <a:solidFill>
                  <a:srgbClr val="3A7AB6"/>
                </a:solidFill>
                <a:latin typeface="Arial" panose="020B0604020202020204" pitchFamily="34" charset="0"/>
                <a:cs typeface="Arial" panose="020B0604020202020204" pitchFamily="34" charset="0"/>
              </a:rPr>
              <a:t> </a:t>
            </a:r>
          </a:p>
        </p:txBody>
      </p:sp>
      <p:sp>
        <p:nvSpPr>
          <p:cNvPr id="24" name="Rectangle">
            <a:extLst>
              <a:ext uri="{FF2B5EF4-FFF2-40B4-BE49-F238E27FC236}">
                <a16:creationId xmlns:a16="http://schemas.microsoft.com/office/drawing/2014/main" id="{1EB19A26-D5EA-AC45-B3D6-37762826A00A}"/>
              </a:ext>
              <a:ext uri="{C183D7F6-B498-43B3-948B-1728B52AA6E4}">
                <adec:decorative xmlns:adec="http://schemas.microsoft.com/office/drawing/2017/decorative" val="1"/>
              </a:ext>
            </a:extLst>
          </p:cNvPr>
          <p:cNvSpPr/>
          <p:nvPr/>
        </p:nvSpPr>
        <p:spPr>
          <a:xfrm>
            <a:off x="740229" y="5657520"/>
            <a:ext cx="10711543" cy="134112"/>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7931F"/>
              </a:solidFill>
            </a:endParaRPr>
          </a:p>
        </p:txBody>
      </p:sp>
      <p:grpSp>
        <p:nvGrpSpPr>
          <p:cNvPr id="33" name="Dividers">
            <a:extLst>
              <a:ext uri="{FF2B5EF4-FFF2-40B4-BE49-F238E27FC236}">
                <a16:creationId xmlns:a16="http://schemas.microsoft.com/office/drawing/2014/main" id="{A87069C8-964F-A049-A689-FC0AC2DD69AE}"/>
              </a:ext>
              <a:ext uri="{C183D7F6-B498-43B3-948B-1728B52AA6E4}">
                <adec:decorative xmlns:adec="http://schemas.microsoft.com/office/drawing/2017/decorative" val="1"/>
              </a:ext>
            </a:extLst>
          </p:cNvPr>
          <p:cNvGrpSpPr/>
          <p:nvPr/>
        </p:nvGrpSpPr>
        <p:grpSpPr>
          <a:xfrm>
            <a:off x="4178327" y="2076668"/>
            <a:ext cx="3820533" cy="3435048"/>
            <a:chOff x="3133745" y="1557501"/>
            <a:chExt cx="2865400" cy="2576286"/>
          </a:xfrm>
        </p:grpSpPr>
        <p:sp>
          <p:nvSpPr>
            <p:cNvPr id="20" name="Divider">
              <a:extLst>
                <a:ext uri="{FF2B5EF4-FFF2-40B4-BE49-F238E27FC236}">
                  <a16:creationId xmlns:a16="http://schemas.microsoft.com/office/drawing/2014/main" id="{C7984787-8815-AF4C-8E0D-9DAB10F340CB}"/>
                </a:ext>
                <a:ext uri="{C183D7F6-B498-43B3-948B-1728B52AA6E4}">
                  <adec:decorative xmlns:adec="http://schemas.microsoft.com/office/drawing/2017/decorative" val="1"/>
                </a:ext>
              </a:extLst>
            </p:cNvPr>
            <p:cNvSpPr/>
            <p:nvPr/>
          </p:nvSpPr>
          <p:spPr>
            <a:xfrm>
              <a:off x="3133745" y="1557501"/>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Divider">
              <a:extLst>
                <a:ext uri="{FF2B5EF4-FFF2-40B4-BE49-F238E27FC236}">
                  <a16:creationId xmlns:a16="http://schemas.microsoft.com/office/drawing/2014/main" id="{2D3231CF-2F2D-F449-B8C2-1A4F04A7CB20}"/>
                </a:ext>
                <a:ext uri="{C183D7F6-B498-43B3-948B-1728B52AA6E4}">
                  <adec:decorative xmlns:adec="http://schemas.microsoft.com/office/drawing/2017/decorative" val="1"/>
                </a:ext>
              </a:extLst>
            </p:cNvPr>
            <p:cNvSpPr/>
            <p:nvPr/>
          </p:nvSpPr>
          <p:spPr>
            <a:xfrm>
              <a:off x="5899480" y="1557501"/>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Rectangle 17">
            <a:extLst>
              <a:ext uri="{FF2B5EF4-FFF2-40B4-BE49-F238E27FC236}">
                <a16:creationId xmlns:a16="http://schemas.microsoft.com/office/drawing/2014/main" id="{59CF47F1-8AD7-4032-B00A-7468612BCD30}"/>
              </a:ext>
            </a:extLst>
          </p:cNvPr>
          <p:cNvSpPr/>
          <p:nvPr/>
        </p:nvSpPr>
        <p:spPr>
          <a:xfrm>
            <a:off x="408475" y="6305553"/>
            <a:ext cx="2923822" cy="4657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Graphical user interface, application&#10;&#10;Description automatically generated">
            <a:extLst>
              <a:ext uri="{FF2B5EF4-FFF2-40B4-BE49-F238E27FC236}">
                <a16:creationId xmlns:a16="http://schemas.microsoft.com/office/drawing/2014/main" id="{22E79591-F9DE-4AEA-A1FD-6383F89C6E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89214" y="6283360"/>
            <a:ext cx="920474" cy="552284"/>
          </a:xfrm>
          <a:prstGeom prst="rect">
            <a:avLst/>
          </a:prstGeom>
        </p:spPr>
      </p:pic>
    </p:spTree>
    <p:extLst>
      <p:ext uri="{BB962C8B-B14F-4D97-AF65-F5344CB8AC3E}">
        <p14:creationId xmlns:p14="http://schemas.microsoft.com/office/powerpoint/2010/main" val="284296369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ECA41CD2-2B4D-6C40-9BED-5FF3CFE5F55D}"/>
              </a:ext>
            </a:extLst>
          </p:cNvPr>
          <p:cNvSpPr>
            <a:spLocks noGrp="1"/>
          </p:cNvSpPr>
          <p:nvPr>
            <p:ph type="title"/>
          </p:nvPr>
        </p:nvSpPr>
        <p:spPr/>
        <p:txBody>
          <a:bodyPr/>
          <a:lstStyle/>
          <a:p>
            <a:r>
              <a:rPr lang="en-US" dirty="0"/>
              <a:t>After Vaccination</a:t>
            </a:r>
          </a:p>
        </p:txBody>
      </p:sp>
      <p:sp>
        <p:nvSpPr>
          <p:cNvPr id="14" name="Subtitle">
            <a:extLst>
              <a:ext uri="{FF2B5EF4-FFF2-40B4-BE49-F238E27FC236}">
                <a16:creationId xmlns:a16="http://schemas.microsoft.com/office/drawing/2014/main" id="{179A4A01-91CC-AB45-8536-6DA5481E36E8}"/>
              </a:ext>
            </a:extLst>
          </p:cNvPr>
          <p:cNvSpPr>
            <a:spLocks noGrp="1"/>
          </p:cNvSpPr>
          <p:nvPr>
            <p:ph type="subTitle" idx="1"/>
          </p:nvPr>
        </p:nvSpPr>
        <p:spPr/>
        <p:txBody>
          <a:bodyPr/>
          <a:lstStyle/>
          <a:p>
            <a:r>
              <a:rPr lang="en-US" dirty="0"/>
              <a:t>Getting Vaccinated</a:t>
            </a:r>
          </a:p>
        </p:txBody>
      </p:sp>
      <p:sp>
        <p:nvSpPr>
          <p:cNvPr id="15" name="Text">
            <a:extLst>
              <a:ext uri="{FF2B5EF4-FFF2-40B4-BE49-F238E27FC236}">
                <a16:creationId xmlns:a16="http://schemas.microsoft.com/office/drawing/2014/main" id="{632D1C2A-845B-764D-898E-45315166FD4B}"/>
              </a:ext>
            </a:extLst>
          </p:cNvPr>
          <p:cNvSpPr>
            <a:spLocks noGrp="1"/>
          </p:cNvSpPr>
          <p:nvPr>
            <p:ph type="body" sz="quarter" idx="10"/>
          </p:nvPr>
        </p:nvSpPr>
        <p:spPr>
          <a:xfrm>
            <a:off x="609600" y="1545167"/>
            <a:ext cx="10972800" cy="3438315"/>
          </a:xfrm>
        </p:spPr>
        <p:txBody>
          <a:bodyPr/>
          <a:lstStyle/>
          <a:p>
            <a:pPr>
              <a:spcAft>
                <a:spcPts val="667"/>
              </a:spcAft>
              <a:buClr>
                <a:srgbClr val="3A7AB6"/>
              </a:buClr>
            </a:pPr>
            <a:r>
              <a:rPr lang="en-US" dirty="0"/>
              <a:t>Continue COVID-19 prevention measures:</a:t>
            </a:r>
            <a:endParaRPr lang="en-US" sz="20000" dirty="0"/>
          </a:p>
        </p:txBody>
      </p:sp>
      <p:pic>
        <p:nvPicPr>
          <p:cNvPr id="47" name="Picture face mask" descr="Illustration of a person wearing a mask that covers their nose and mouth.">
            <a:extLst>
              <a:ext uri="{FF2B5EF4-FFF2-40B4-BE49-F238E27FC236}">
                <a16:creationId xmlns:a16="http://schemas.microsoft.com/office/drawing/2014/main" id="{B64B4AB7-EB35-4966-AE93-86B6531DCE05}"/>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319" y="2345933"/>
            <a:ext cx="887579" cy="1406224"/>
          </a:xfrm>
          <a:prstGeom prst="rect">
            <a:avLst/>
          </a:prstGeom>
        </p:spPr>
      </p:pic>
      <p:sp>
        <p:nvSpPr>
          <p:cNvPr id="43" name="TextBox">
            <a:extLst>
              <a:ext uri="{FF2B5EF4-FFF2-40B4-BE49-F238E27FC236}">
                <a16:creationId xmlns:a16="http://schemas.microsoft.com/office/drawing/2014/main" id="{8483927F-9964-48A5-B14B-906D4772D5E4}"/>
              </a:ext>
            </a:extLst>
          </p:cNvPr>
          <p:cNvSpPr txBox="1"/>
          <p:nvPr/>
        </p:nvSpPr>
        <p:spPr>
          <a:xfrm>
            <a:off x="654141" y="3840331"/>
            <a:ext cx="1579153" cy="738664"/>
          </a:xfrm>
          <a:prstGeom prst="rect">
            <a:avLst/>
          </a:prstGeom>
          <a:noFill/>
        </p:spPr>
        <p:txBody>
          <a:bodyPr wrap="square" lIns="0" tIns="0" rIns="0" bIns="0" rtlCol="0">
            <a:spAutoFit/>
          </a:bodyPr>
          <a:lstStyle/>
          <a:p>
            <a:pPr marL="0" lvl="1" algn="ctr">
              <a:spcBef>
                <a:spcPts val="800"/>
              </a:spcBef>
              <a:buClr>
                <a:srgbClr val="1D624D"/>
              </a:buClr>
            </a:pPr>
            <a:r>
              <a:rPr lang="en-US" sz="1600" b="1" dirty="0">
                <a:solidFill>
                  <a:srgbClr val="1D624D"/>
                </a:solidFill>
                <a:latin typeface="Arial" panose="020B0604020202020204" pitchFamily="34" charset="0"/>
                <a:cs typeface="Arial" panose="020B0604020202020204" pitchFamily="34" charset="0"/>
              </a:rPr>
              <a:t>Cover your nose and mouth with a mask.</a:t>
            </a:r>
          </a:p>
        </p:txBody>
      </p:sp>
      <p:pic>
        <p:nvPicPr>
          <p:cNvPr id="53" name="Picture six feet" descr="Illustration of two people standing apart from eachother.">
            <a:extLst>
              <a:ext uri="{FF2B5EF4-FFF2-40B4-BE49-F238E27FC236}">
                <a16:creationId xmlns:a16="http://schemas.microsoft.com/office/drawing/2014/main" id="{06E9D9C5-9BBB-4313-AF88-7AE5170F1747}"/>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2287" y="2627931"/>
            <a:ext cx="1474063" cy="1124227"/>
          </a:xfrm>
          <a:prstGeom prst="rect">
            <a:avLst/>
          </a:prstGeom>
        </p:spPr>
      </p:pic>
      <p:sp>
        <p:nvSpPr>
          <p:cNvPr id="44" name="TextBox">
            <a:extLst>
              <a:ext uri="{FF2B5EF4-FFF2-40B4-BE49-F238E27FC236}">
                <a16:creationId xmlns:a16="http://schemas.microsoft.com/office/drawing/2014/main" id="{A57C97EB-9334-4037-98F8-D42F1456FD18}"/>
              </a:ext>
            </a:extLst>
          </p:cNvPr>
          <p:cNvSpPr txBox="1"/>
          <p:nvPr/>
        </p:nvSpPr>
        <p:spPr>
          <a:xfrm>
            <a:off x="2931344" y="3840332"/>
            <a:ext cx="1832880" cy="1077218"/>
          </a:xfrm>
          <a:prstGeom prst="rect">
            <a:avLst/>
          </a:prstGeom>
          <a:noFill/>
        </p:spPr>
        <p:txBody>
          <a:bodyPr wrap="square" rtlCol="0">
            <a:spAutoFit/>
          </a:bodyPr>
          <a:lstStyle/>
          <a:p>
            <a:pPr marL="0" lvl="1" algn="ctr">
              <a:spcBef>
                <a:spcPts val="800"/>
              </a:spcBef>
              <a:buClr>
                <a:srgbClr val="1D624D"/>
              </a:buClr>
            </a:pPr>
            <a:r>
              <a:rPr lang="en-US" sz="1600" b="1" dirty="0">
                <a:solidFill>
                  <a:srgbClr val="1D624D"/>
                </a:solidFill>
                <a:latin typeface="Arial" panose="020B0604020202020204" pitchFamily="34" charset="0"/>
                <a:cs typeface="Arial" panose="020B0604020202020204" pitchFamily="34" charset="0"/>
              </a:rPr>
              <a:t>Stay at least 6 feet from people who don’t live with you.</a:t>
            </a:r>
          </a:p>
        </p:txBody>
      </p:sp>
      <p:pic>
        <p:nvPicPr>
          <p:cNvPr id="56" name="Picture crowds" descr="Illustration of group of people standing close to eachother. Airborne droplets appear among them.">
            <a:extLst>
              <a:ext uri="{FF2B5EF4-FFF2-40B4-BE49-F238E27FC236}">
                <a16:creationId xmlns:a16="http://schemas.microsoft.com/office/drawing/2014/main" id="{314958B6-4072-492F-B4BD-C757AAF83E75}"/>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0120" y="2419635"/>
            <a:ext cx="1517888" cy="1332523"/>
          </a:xfrm>
          <a:prstGeom prst="rect">
            <a:avLst/>
          </a:prstGeom>
        </p:spPr>
      </p:pic>
      <p:sp>
        <p:nvSpPr>
          <p:cNvPr id="55" name="TextBox">
            <a:extLst>
              <a:ext uri="{FF2B5EF4-FFF2-40B4-BE49-F238E27FC236}">
                <a16:creationId xmlns:a16="http://schemas.microsoft.com/office/drawing/2014/main" id="{93DE8227-E0D2-4269-BBFB-0565B5201332}"/>
              </a:ext>
            </a:extLst>
          </p:cNvPr>
          <p:cNvSpPr txBox="1"/>
          <p:nvPr/>
        </p:nvSpPr>
        <p:spPr>
          <a:xfrm>
            <a:off x="5324471" y="3840332"/>
            <a:ext cx="1703976" cy="1077218"/>
          </a:xfrm>
          <a:prstGeom prst="rect">
            <a:avLst/>
          </a:prstGeom>
          <a:noFill/>
        </p:spPr>
        <p:txBody>
          <a:bodyPr wrap="square" rtlCol="0">
            <a:spAutoFit/>
          </a:bodyPr>
          <a:lstStyle/>
          <a:p>
            <a:pPr algn="ctr" defTabSz="1219140">
              <a:defRPr/>
            </a:pPr>
            <a:r>
              <a:rPr lang="en-US" sz="1600" b="1" dirty="0">
                <a:solidFill>
                  <a:srgbClr val="1D624D"/>
                </a:solidFill>
                <a:latin typeface="Arial" panose="020B0604020202020204" pitchFamily="34" charset="0"/>
                <a:cs typeface="Arial" panose="020B0604020202020204" pitchFamily="34" charset="0"/>
              </a:rPr>
              <a:t>Avoid crowds and poorly ventilated spaces. </a:t>
            </a:r>
          </a:p>
        </p:txBody>
      </p:sp>
      <p:pic>
        <p:nvPicPr>
          <p:cNvPr id="51" name="Picture wash hands" descr="Illustration of two hands washing with soap.">
            <a:extLst>
              <a:ext uri="{FF2B5EF4-FFF2-40B4-BE49-F238E27FC236}">
                <a16:creationId xmlns:a16="http://schemas.microsoft.com/office/drawing/2014/main" id="{F4FF39E8-F20C-4959-BA10-C41C026E564B}"/>
              </a:ext>
              <a:ext uri="{C183D7F6-B498-43B3-948B-1728B52AA6E4}">
                <adec:decorative xmlns:adec="http://schemas.microsoft.com/office/drawing/2017/decorative" val="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1067" y="2540381"/>
            <a:ext cx="1264341" cy="1211776"/>
          </a:xfrm>
          <a:prstGeom prst="rect">
            <a:avLst/>
          </a:prstGeom>
        </p:spPr>
      </p:pic>
      <p:sp>
        <p:nvSpPr>
          <p:cNvPr id="46" name="TextBox">
            <a:extLst>
              <a:ext uri="{FF2B5EF4-FFF2-40B4-BE49-F238E27FC236}">
                <a16:creationId xmlns:a16="http://schemas.microsoft.com/office/drawing/2014/main" id="{EB8364DD-5009-492E-AE70-B0D9C8A4C094}"/>
              </a:ext>
            </a:extLst>
          </p:cNvPr>
          <p:cNvSpPr txBox="1"/>
          <p:nvPr/>
        </p:nvSpPr>
        <p:spPr>
          <a:xfrm>
            <a:off x="7903528" y="3840331"/>
            <a:ext cx="1339419" cy="584775"/>
          </a:xfrm>
          <a:prstGeom prst="rect">
            <a:avLst/>
          </a:prstGeom>
          <a:noFill/>
        </p:spPr>
        <p:txBody>
          <a:bodyPr wrap="square" rtlCol="0">
            <a:spAutoFit/>
          </a:bodyPr>
          <a:lstStyle/>
          <a:p>
            <a:pPr algn="ctr" defTabSz="1219140">
              <a:defRPr/>
            </a:pPr>
            <a:r>
              <a:rPr lang="en-US" sz="1600" b="1" dirty="0">
                <a:solidFill>
                  <a:srgbClr val="1D624D"/>
                </a:solidFill>
                <a:latin typeface="Arial" panose="020B0604020202020204" pitchFamily="34" charset="0"/>
                <a:cs typeface="Arial" panose="020B0604020202020204" pitchFamily="34" charset="0"/>
              </a:rPr>
              <a:t>Wash your </a:t>
            </a:r>
            <a:br>
              <a:rPr lang="en-US" sz="1600" b="1" dirty="0">
                <a:solidFill>
                  <a:srgbClr val="1D624D"/>
                </a:solidFill>
                <a:latin typeface="Arial" panose="020B0604020202020204" pitchFamily="34" charset="0"/>
                <a:cs typeface="Arial" panose="020B0604020202020204" pitchFamily="34" charset="0"/>
              </a:rPr>
            </a:br>
            <a:r>
              <a:rPr lang="en-US" sz="1600" b="1" dirty="0">
                <a:solidFill>
                  <a:srgbClr val="1D624D"/>
                </a:solidFill>
                <a:latin typeface="Arial" panose="020B0604020202020204" pitchFamily="34" charset="0"/>
                <a:cs typeface="Arial" panose="020B0604020202020204" pitchFamily="34" charset="0"/>
              </a:rPr>
              <a:t>hands.</a:t>
            </a:r>
          </a:p>
        </p:txBody>
      </p:sp>
      <p:pic>
        <p:nvPicPr>
          <p:cNvPr id="52" name="Picture clean" descr="Illustration of soap and a sink surface with a virus that is being targeted.">
            <a:extLst>
              <a:ext uri="{FF2B5EF4-FFF2-40B4-BE49-F238E27FC236}">
                <a16:creationId xmlns:a16="http://schemas.microsoft.com/office/drawing/2014/main" id="{D56658C7-A0AA-4E88-8558-05C40DA6BC88}"/>
              </a:ext>
              <a:ext uri="{C183D7F6-B498-43B3-948B-1728B52AA6E4}">
                <adec:decorative xmlns:adec="http://schemas.microsoft.com/office/drawing/2017/decorative" val="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50334" y="2480008"/>
            <a:ext cx="1222476" cy="1211776"/>
          </a:xfrm>
          <a:prstGeom prst="rect">
            <a:avLst/>
          </a:prstGeom>
        </p:spPr>
      </p:pic>
      <p:sp>
        <p:nvSpPr>
          <p:cNvPr id="45" name="TextBox">
            <a:extLst>
              <a:ext uri="{FF2B5EF4-FFF2-40B4-BE49-F238E27FC236}">
                <a16:creationId xmlns:a16="http://schemas.microsoft.com/office/drawing/2014/main" id="{8917F184-2036-485C-9620-208B8D546D4E}"/>
              </a:ext>
            </a:extLst>
          </p:cNvPr>
          <p:cNvSpPr txBox="1"/>
          <p:nvPr/>
        </p:nvSpPr>
        <p:spPr>
          <a:xfrm>
            <a:off x="9900464" y="3752158"/>
            <a:ext cx="2035603" cy="1077218"/>
          </a:xfrm>
          <a:prstGeom prst="rect">
            <a:avLst/>
          </a:prstGeom>
          <a:noFill/>
        </p:spPr>
        <p:txBody>
          <a:bodyPr wrap="square" rtlCol="0">
            <a:spAutoFit/>
          </a:bodyPr>
          <a:lstStyle/>
          <a:p>
            <a:pPr algn="ctr" defTabSz="1219140">
              <a:defRPr/>
            </a:pPr>
            <a:r>
              <a:rPr lang="en-US" sz="1600" b="1" dirty="0">
                <a:solidFill>
                  <a:srgbClr val="1D624D"/>
                </a:solidFill>
                <a:latin typeface="Arial" panose="020B0604020202020204" pitchFamily="34" charset="0"/>
                <a:cs typeface="Arial" panose="020B0604020202020204" pitchFamily="34" charset="0"/>
              </a:rPr>
              <a:t>Clean and </a:t>
            </a:r>
            <a:br>
              <a:rPr lang="en-US" sz="1600" b="1" dirty="0">
                <a:solidFill>
                  <a:srgbClr val="1D624D"/>
                </a:solidFill>
                <a:latin typeface="Arial" panose="020B0604020202020204" pitchFamily="34" charset="0"/>
                <a:cs typeface="Arial" panose="020B0604020202020204" pitchFamily="34" charset="0"/>
              </a:rPr>
            </a:br>
            <a:r>
              <a:rPr lang="en-US" sz="1600" b="1" dirty="0">
                <a:solidFill>
                  <a:srgbClr val="1D624D"/>
                </a:solidFill>
                <a:latin typeface="Arial" panose="020B0604020202020204" pitchFamily="34" charset="0"/>
                <a:cs typeface="Arial" panose="020B0604020202020204" pitchFamily="34" charset="0"/>
              </a:rPr>
              <a:t>disinfect frequently touched surfaces.</a:t>
            </a:r>
          </a:p>
        </p:txBody>
      </p:sp>
      <p:sp>
        <p:nvSpPr>
          <p:cNvPr id="2" name="Text">
            <a:extLst>
              <a:ext uri="{FF2B5EF4-FFF2-40B4-BE49-F238E27FC236}">
                <a16:creationId xmlns:a16="http://schemas.microsoft.com/office/drawing/2014/main" id="{35B8D505-47F8-4525-9020-E331E94AA180}"/>
              </a:ext>
            </a:extLst>
          </p:cNvPr>
          <p:cNvSpPr>
            <a:spLocks noGrp="1"/>
          </p:cNvSpPr>
          <p:nvPr>
            <p:ph type="body" sz="quarter" idx="11"/>
          </p:nvPr>
        </p:nvSpPr>
        <p:spPr>
          <a:xfrm>
            <a:off x="609600" y="5104385"/>
            <a:ext cx="10972800" cy="1227165"/>
          </a:xfrm>
        </p:spPr>
        <p:txBody>
          <a:bodyPr/>
          <a:lstStyle/>
          <a:p>
            <a:pPr>
              <a:spcBef>
                <a:spcPts val="1333"/>
              </a:spcBef>
              <a:buClr>
                <a:srgbClr val="3A7AB6"/>
              </a:buClr>
            </a:pPr>
            <a:r>
              <a:rPr lang="en-US" dirty="0"/>
              <a:t>Enroll in </a:t>
            </a:r>
            <a:r>
              <a:rPr lang="en-US" b="1" dirty="0">
                <a:solidFill>
                  <a:srgbClr val="3A7AB6"/>
                </a:solidFill>
              </a:rPr>
              <a:t>v-safe</a:t>
            </a:r>
            <a:r>
              <a:rPr lang="en-US" dirty="0"/>
              <a:t> </a:t>
            </a:r>
          </a:p>
          <a:p>
            <a:pPr>
              <a:spcBef>
                <a:spcPts val="1333"/>
              </a:spcBef>
              <a:buClr>
                <a:srgbClr val="3A7AB6"/>
              </a:buClr>
            </a:pPr>
            <a:r>
              <a:rPr lang="en-US" dirty="0"/>
              <a:t>If you have questions about your health and vaccination, call your doctor, nurse, </a:t>
            </a:r>
            <a:br>
              <a:rPr lang="en-US" dirty="0"/>
            </a:br>
            <a:r>
              <a:rPr lang="en-US" dirty="0"/>
              <a:t>or clinic.</a:t>
            </a:r>
          </a:p>
        </p:txBody>
      </p:sp>
      <p:grpSp>
        <p:nvGrpSpPr>
          <p:cNvPr id="16" name="Dividers">
            <a:extLst>
              <a:ext uri="{FF2B5EF4-FFF2-40B4-BE49-F238E27FC236}">
                <a16:creationId xmlns:a16="http://schemas.microsoft.com/office/drawing/2014/main" id="{346EA4BD-5701-ED4F-910C-889E4DD27973}"/>
              </a:ext>
              <a:ext uri="{C183D7F6-B498-43B3-948B-1728B52AA6E4}">
                <adec:decorative xmlns:adec="http://schemas.microsoft.com/office/drawing/2017/decorative" val="1"/>
              </a:ext>
            </a:extLst>
          </p:cNvPr>
          <p:cNvGrpSpPr/>
          <p:nvPr/>
        </p:nvGrpSpPr>
        <p:grpSpPr>
          <a:xfrm>
            <a:off x="2510722" y="2345934"/>
            <a:ext cx="7338649" cy="2602393"/>
            <a:chOff x="1883041" y="1759450"/>
            <a:chExt cx="5503987" cy="1951795"/>
          </a:xfrm>
        </p:grpSpPr>
        <p:sp>
          <p:nvSpPr>
            <p:cNvPr id="48" name="Divider">
              <a:extLst>
                <a:ext uri="{FF2B5EF4-FFF2-40B4-BE49-F238E27FC236}">
                  <a16:creationId xmlns:a16="http://schemas.microsoft.com/office/drawing/2014/main" id="{323A92A5-E079-454F-8E64-37E7F888C866}"/>
                </a:ext>
                <a:ext uri="{C183D7F6-B498-43B3-948B-1728B52AA6E4}">
                  <adec:decorative xmlns:adec="http://schemas.microsoft.com/office/drawing/2017/decorative" val="1"/>
                </a:ext>
              </a:extLst>
            </p:cNvPr>
            <p:cNvSpPr/>
            <p:nvPr/>
          </p:nvSpPr>
          <p:spPr>
            <a:xfrm>
              <a:off x="1883041" y="1759450"/>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Divider">
              <a:extLst>
                <a:ext uri="{FF2B5EF4-FFF2-40B4-BE49-F238E27FC236}">
                  <a16:creationId xmlns:a16="http://schemas.microsoft.com/office/drawing/2014/main" id="{9311EE97-C302-4CF2-BCFD-CEF2B1923985}"/>
                </a:ext>
                <a:ext uri="{C183D7F6-B498-43B3-948B-1728B52AA6E4}">
                  <adec:decorative xmlns:adec="http://schemas.microsoft.com/office/drawing/2017/decorative" val="1"/>
                </a:ext>
              </a:extLst>
            </p:cNvPr>
            <p:cNvSpPr/>
            <p:nvPr/>
          </p:nvSpPr>
          <p:spPr>
            <a:xfrm>
              <a:off x="3684175" y="1759450"/>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Divider">
              <a:extLst>
                <a:ext uri="{FF2B5EF4-FFF2-40B4-BE49-F238E27FC236}">
                  <a16:creationId xmlns:a16="http://schemas.microsoft.com/office/drawing/2014/main" id="{76BE81EA-FE26-4522-B566-02AEF5032856}"/>
                </a:ext>
                <a:ext uri="{C183D7F6-B498-43B3-948B-1728B52AA6E4}">
                  <adec:decorative xmlns:adec="http://schemas.microsoft.com/office/drawing/2017/decorative" val="1"/>
                </a:ext>
              </a:extLst>
            </p:cNvPr>
            <p:cNvSpPr/>
            <p:nvPr/>
          </p:nvSpPr>
          <p:spPr>
            <a:xfrm>
              <a:off x="5485309" y="1759450"/>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4" name="Divider">
              <a:extLst>
                <a:ext uri="{FF2B5EF4-FFF2-40B4-BE49-F238E27FC236}">
                  <a16:creationId xmlns:a16="http://schemas.microsoft.com/office/drawing/2014/main" id="{8732B564-84C2-474D-919F-E4A77B59E977}"/>
                </a:ext>
                <a:ext uri="{C183D7F6-B498-43B3-948B-1728B52AA6E4}">
                  <adec:decorative xmlns:adec="http://schemas.microsoft.com/office/drawing/2017/decorative" val="1"/>
                </a:ext>
              </a:extLst>
            </p:cNvPr>
            <p:cNvSpPr/>
            <p:nvPr/>
          </p:nvSpPr>
          <p:spPr>
            <a:xfrm>
              <a:off x="7286444" y="1759450"/>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Rectangle 20">
            <a:extLst>
              <a:ext uri="{FF2B5EF4-FFF2-40B4-BE49-F238E27FC236}">
                <a16:creationId xmlns:a16="http://schemas.microsoft.com/office/drawing/2014/main" id="{3CC0DC4B-4A7A-4921-8EF0-582995AEA17E}"/>
              </a:ext>
            </a:extLst>
          </p:cNvPr>
          <p:cNvSpPr/>
          <p:nvPr/>
        </p:nvSpPr>
        <p:spPr>
          <a:xfrm>
            <a:off x="408475" y="6305553"/>
            <a:ext cx="2923822" cy="4657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descr="Graphical user interface, application&#10;&#10;Description automatically generated">
            <a:extLst>
              <a:ext uri="{FF2B5EF4-FFF2-40B4-BE49-F238E27FC236}">
                <a16:creationId xmlns:a16="http://schemas.microsoft.com/office/drawing/2014/main" id="{509400BF-17AC-417B-98F0-B76227C60F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9214" y="6272071"/>
            <a:ext cx="920474" cy="552284"/>
          </a:xfrm>
          <a:prstGeom prst="rect">
            <a:avLst/>
          </a:prstGeom>
        </p:spPr>
      </p:pic>
    </p:spTree>
    <p:extLst>
      <p:ext uri="{BB962C8B-B14F-4D97-AF65-F5344CB8AC3E}">
        <p14:creationId xmlns:p14="http://schemas.microsoft.com/office/powerpoint/2010/main" val="295484234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4EB759-49DA-4BF9-9AE7-BB61593A136A}"/>
              </a:ext>
            </a:extLst>
          </p:cNvPr>
          <p:cNvSpPr/>
          <p:nvPr/>
        </p:nvSpPr>
        <p:spPr>
          <a:xfrm>
            <a:off x="0" y="0"/>
            <a:ext cx="12271022" cy="701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0C44469-9909-4472-B40F-65BB30B0E272}"/>
              </a:ext>
            </a:extLst>
          </p:cNvPr>
          <p:cNvPicPr>
            <a:picLocks noChangeAspect="1"/>
          </p:cNvPicPr>
          <p:nvPr/>
        </p:nvPicPr>
        <p:blipFill>
          <a:blip r:embed="rId3"/>
          <a:stretch>
            <a:fillRect/>
          </a:stretch>
        </p:blipFill>
        <p:spPr>
          <a:xfrm>
            <a:off x="1997475" y="473829"/>
            <a:ext cx="8043170" cy="5604464"/>
          </a:xfrm>
          <a:prstGeom prst="rect">
            <a:avLst/>
          </a:prstGeom>
        </p:spPr>
      </p:pic>
    </p:spTree>
    <p:extLst>
      <p:ext uri="{BB962C8B-B14F-4D97-AF65-F5344CB8AC3E}">
        <p14:creationId xmlns:p14="http://schemas.microsoft.com/office/powerpoint/2010/main" val="375218694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E8D969-9AF0-4101-9ED7-2274F7F67C38}"/>
              </a:ext>
            </a:extLst>
          </p:cNvPr>
          <p:cNvSpPr>
            <a:spLocks noGrp="1"/>
          </p:cNvSpPr>
          <p:nvPr>
            <p:ph type="sldNum" sz="quarter" idx="10"/>
          </p:nvPr>
        </p:nvSpPr>
        <p:spPr/>
        <p:txBody>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r>
              <a:rPr lang="en-US" sz="1200" dirty="0"/>
              <a:t>|    page </a:t>
            </a:r>
            <a:fld id="{B3DE90FA-8B37-E54B-A398-2EB3CD9D890B}" type="slidenum">
              <a:rPr lang="en-US" sz="1200" smtClean="0"/>
              <a:pPr/>
              <a:t>3</a:t>
            </a:fld>
            <a:endParaRPr lang="en-US" sz="1200" dirty="0"/>
          </a:p>
        </p:txBody>
      </p:sp>
      <p:sp>
        <p:nvSpPr>
          <p:cNvPr id="3" name="Title 2">
            <a:extLst>
              <a:ext uri="{FF2B5EF4-FFF2-40B4-BE49-F238E27FC236}">
                <a16:creationId xmlns:a16="http://schemas.microsoft.com/office/drawing/2014/main" id="{0034C4C7-ECB4-4216-B85A-E3FECD7AEB6F}"/>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5400" dirty="0">
                <a:latin typeface="+mj-lt"/>
              </a:rPr>
              <a:t>What we’ll cover today</a:t>
            </a:r>
          </a:p>
        </p:txBody>
      </p:sp>
      <p:sp>
        <p:nvSpPr>
          <p:cNvPr id="6" name="Text Placeholder 5">
            <a:extLst>
              <a:ext uri="{FF2B5EF4-FFF2-40B4-BE49-F238E27FC236}">
                <a16:creationId xmlns:a16="http://schemas.microsoft.com/office/drawing/2014/main" id="{733A2AB1-85A9-487C-919B-13584992580E}"/>
              </a:ext>
            </a:extLst>
          </p:cNvPr>
          <p:cNvSpPr>
            <a:spLocks noGrp="1"/>
          </p:cNvSpPr>
          <p:nvPr>
            <p:ph type="body" sz="quarter" idx="18"/>
          </p:nvPr>
        </p:nvSpPr>
        <p:spPr>
          <a:xfrm>
            <a:off x="611718" y="2213243"/>
            <a:ext cx="10957983" cy="3410331"/>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420786" indent="-342900">
              <a:spcAft>
                <a:spcPts val="600"/>
              </a:spcAft>
              <a:buClr>
                <a:schemeClr val="tx1"/>
              </a:buClr>
            </a:pPr>
            <a:r>
              <a:rPr lang="en-US" sz="2800" dirty="0">
                <a:solidFill>
                  <a:schemeClr val="tx2"/>
                </a:solidFill>
              </a:rPr>
              <a:t>Overview of COVID-19 and importance of vaccination</a:t>
            </a:r>
          </a:p>
          <a:p>
            <a:pPr marL="420786" indent="-342900">
              <a:buClr>
                <a:schemeClr val="tx1"/>
              </a:buClr>
            </a:pPr>
            <a:r>
              <a:rPr lang="en-US" sz="2800" dirty="0">
                <a:solidFill>
                  <a:schemeClr val="tx2"/>
                </a:solidFill>
              </a:rPr>
              <a:t>COVID-19 vaccines</a:t>
            </a:r>
            <a:r>
              <a:rPr lang="en-US" sz="3200" dirty="0">
                <a:solidFill>
                  <a:schemeClr val="tx2"/>
                </a:solidFill>
              </a:rPr>
              <a:t>:</a:t>
            </a:r>
          </a:p>
          <a:p>
            <a:pPr marL="456776" lvl="1" indent="0">
              <a:buNone/>
            </a:pPr>
            <a:r>
              <a:rPr lang="en-US" dirty="0">
                <a:solidFill>
                  <a:schemeClr val="tx2"/>
                </a:solidFill>
              </a:rPr>
              <a:t>– How they were developed</a:t>
            </a:r>
          </a:p>
          <a:p>
            <a:pPr marL="456776" lvl="1" indent="0">
              <a:buNone/>
            </a:pPr>
            <a:r>
              <a:rPr lang="en-US" dirty="0">
                <a:solidFill>
                  <a:schemeClr val="tx2"/>
                </a:solidFill>
              </a:rPr>
              <a:t>– What you need to know about these safe, effective vaccines</a:t>
            </a:r>
          </a:p>
          <a:p>
            <a:pPr marL="456776" lvl="1" indent="0">
              <a:spcAft>
                <a:spcPts val="600"/>
              </a:spcAft>
              <a:buNone/>
            </a:pPr>
            <a:r>
              <a:rPr lang="en-US" dirty="0">
                <a:solidFill>
                  <a:schemeClr val="tx2"/>
                </a:solidFill>
              </a:rPr>
              <a:t>– Myth busting: Common concerns about vaccine safety and facts to know</a:t>
            </a:r>
          </a:p>
          <a:p>
            <a:pPr marL="420786" indent="-342900">
              <a:buClr>
                <a:schemeClr val="tx1"/>
              </a:buClr>
            </a:pPr>
            <a:r>
              <a:rPr lang="en-US" sz="2800" dirty="0">
                <a:solidFill>
                  <a:schemeClr val="tx2"/>
                </a:solidFill>
              </a:rPr>
              <a:t>Discussion</a:t>
            </a:r>
          </a:p>
          <a:p>
            <a:pPr marL="799676" lvl="1" indent="-342900"/>
            <a:endParaRPr lang="en-US" sz="2000" dirty="0"/>
          </a:p>
        </p:txBody>
      </p:sp>
    </p:spTree>
    <p:extLst>
      <p:ext uri="{BB962C8B-B14F-4D97-AF65-F5344CB8AC3E}">
        <p14:creationId xmlns:p14="http://schemas.microsoft.com/office/powerpoint/2010/main" val="2774777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61CCAE-9B2C-4E7F-83B8-D9B5108D996B}"/>
              </a:ext>
            </a:extLst>
          </p:cNvPr>
          <p:cNvSpPr/>
          <p:nvPr/>
        </p:nvSpPr>
        <p:spPr>
          <a:xfrm>
            <a:off x="0" y="0"/>
            <a:ext cx="12271022" cy="701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9E28E6E-FC6F-44FC-959C-DE4180912435}"/>
              </a:ext>
            </a:extLst>
          </p:cNvPr>
          <p:cNvPicPr>
            <a:picLocks noChangeAspect="1"/>
          </p:cNvPicPr>
          <p:nvPr/>
        </p:nvPicPr>
        <p:blipFill rotWithShape="1">
          <a:blip r:embed="rId3"/>
          <a:srcRect l="3101" r="189" b="1"/>
          <a:stretch/>
        </p:blipFill>
        <p:spPr>
          <a:xfrm>
            <a:off x="979055" y="575927"/>
            <a:ext cx="9873672" cy="4919728"/>
          </a:xfrm>
          <a:prstGeom prst="rect">
            <a:avLst/>
          </a:prstGeom>
        </p:spPr>
      </p:pic>
      <p:sp>
        <p:nvSpPr>
          <p:cNvPr id="7" name="Rectangle 6">
            <a:extLst>
              <a:ext uri="{FF2B5EF4-FFF2-40B4-BE49-F238E27FC236}">
                <a16:creationId xmlns:a16="http://schemas.microsoft.com/office/drawing/2014/main" id="{221F1BAF-ABAE-4805-8873-91D28C2F5B15}"/>
              </a:ext>
            </a:extLst>
          </p:cNvPr>
          <p:cNvSpPr/>
          <p:nvPr/>
        </p:nvSpPr>
        <p:spPr>
          <a:xfrm>
            <a:off x="692726" y="5616747"/>
            <a:ext cx="10446327" cy="523220"/>
          </a:xfrm>
          <a:prstGeom prst="rect">
            <a:avLst/>
          </a:prstGeom>
        </p:spPr>
        <p:txBody>
          <a:bodyPr wrap="square">
            <a:spAutoFit/>
          </a:bodyPr>
          <a:lstStyle/>
          <a:p>
            <a:r>
              <a:rPr lang="en-US" sz="1400" dirty="0">
                <a:hlinkClick r:id="rId4"/>
              </a:rPr>
              <a:t>public.tableau.com/profile/oregon.health.authority.covid.19#!/vizhome/OregonCOVID-19VaccinationTrends/</a:t>
            </a:r>
            <a:r>
              <a:rPr lang="en-US" sz="1400" dirty="0" err="1">
                <a:hlinkClick r:id="rId4"/>
              </a:rPr>
              <a:t>OregonStatewideVaccinationTrends</a:t>
            </a:r>
            <a:r>
              <a:rPr lang="en-US" sz="1400" dirty="0"/>
              <a:t> </a:t>
            </a:r>
          </a:p>
        </p:txBody>
      </p:sp>
    </p:spTree>
    <p:extLst>
      <p:ext uri="{BB962C8B-B14F-4D97-AF65-F5344CB8AC3E}">
        <p14:creationId xmlns:p14="http://schemas.microsoft.com/office/powerpoint/2010/main" val="99365543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DB9F19-F8E6-4725-A9FD-E36FEC053D12}"/>
              </a:ext>
            </a:extLst>
          </p:cNvPr>
          <p:cNvSpPr/>
          <p:nvPr/>
        </p:nvSpPr>
        <p:spPr>
          <a:xfrm>
            <a:off x="0" y="0"/>
            <a:ext cx="12271022" cy="701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21F1BAF-ABAE-4805-8873-91D28C2F5B15}"/>
              </a:ext>
            </a:extLst>
          </p:cNvPr>
          <p:cNvSpPr/>
          <p:nvPr/>
        </p:nvSpPr>
        <p:spPr>
          <a:xfrm>
            <a:off x="692726" y="5616747"/>
            <a:ext cx="10113819" cy="523220"/>
          </a:xfrm>
          <a:prstGeom prst="rect">
            <a:avLst/>
          </a:prstGeom>
        </p:spPr>
        <p:txBody>
          <a:bodyPr wrap="square">
            <a:spAutoFit/>
          </a:bodyPr>
          <a:lstStyle/>
          <a:p>
            <a:r>
              <a:rPr lang="en-US" sz="1400" dirty="0">
                <a:hlinkClick r:id="rId3"/>
              </a:rPr>
              <a:t>public.tableau.com/profile/oregon.health.authority.covid.19#!/vizhome/OregonCOVID-19VaccinationTrends/</a:t>
            </a:r>
            <a:r>
              <a:rPr lang="en-US" sz="1400" dirty="0" err="1">
                <a:hlinkClick r:id="rId3"/>
              </a:rPr>
              <a:t>OregonStatewideVaccinationTrends</a:t>
            </a:r>
            <a:r>
              <a:rPr lang="en-US" sz="1400" dirty="0"/>
              <a:t> </a:t>
            </a:r>
          </a:p>
        </p:txBody>
      </p:sp>
      <p:pic>
        <p:nvPicPr>
          <p:cNvPr id="2" name="Picture 1">
            <a:extLst>
              <a:ext uri="{FF2B5EF4-FFF2-40B4-BE49-F238E27FC236}">
                <a16:creationId xmlns:a16="http://schemas.microsoft.com/office/drawing/2014/main" id="{5244C89F-F5D8-4422-A129-72A1E34324D9}"/>
              </a:ext>
            </a:extLst>
          </p:cNvPr>
          <p:cNvPicPr>
            <a:picLocks noChangeAspect="1"/>
          </p:cNvPicPr>
          <p:nvPr/>
        </p:nvPicPr>
        <p:blipFill>
          <a:blip r:embed="rId4"/>
          <a:stretch>
            <a:fillRect/>
          </a:stretch>
        </p:blipFill>
        <p:spPr>
          <a:xfrm>
            <a:off x="1154547" y="494902"/>
            <a:ext cx="9282544" cy="5202221"/>
          </a:xfrm>
          <a:prstGeom prst="rect">
            <a:avLst/>
          </a:prstGeom>
        </p:spPr>
      </p:pic>
    </p:spTree>
    <p:extLst>
      <p:ext uri="{BB962C8B-B14F-4D97-AF65-F5344CB8AC3E}">
        <p14:creationId xmlns:p14="http://schemas.microsoft.com/office/powerpoint/2010/main" val="71805463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A06D7B-511A-304E-B7B2-D3C8040B2021}"/>
              </a:ext>
            </a:extLst>
          </p:cNvPr>
          <p:cNvSpPr>
            <a:spLocks noGrp="1"/>
          </p:cNvSpPr>
          <p:nvPr>
            <p:ph type="title"/>
          </p:nvPr>
        </p:nvSpPr>
        <p:spPr>
          <a:xfrm>
            <a:off x="609600" y="731520"/>
            <a:ext cx="10972800" cy="874043"/>
          </a:xfrm>
        </p:spPr>
        <p:txBody>
          <a:bodyPr anchor="ctr"/>
          <a:lstStyle/>
          <a:p>
            <a:r>
              <a:rPr lang="en-US" dirty="0"/>
              <a:t>CDC COVID-19 Vaccine Websites</a:t>
            </a:r>
          </a:p>
        </p:txBody>
      </p:sp>
      <p:sp>
        <p:nvSpPr>
          <p:cNvPr id="17" name="Subtitle">
            <a:extLst>
              <a:ext uri="{FF2B5EF4-FFF2-40B4-BE49-F238E27FC236}">
                <a16:creationId xmlns:a16="http://schemas.microsoft.com/office/drawing/2014/main" id="{8D41B631-D995-334A-A90F-70E3FDA03394}"/>
              </a:ext>
            </a:extLst>
          </p:cNvPr>
          <p:cNvSpPr>
            <a:spLocks noGrp="1"/>
          </p:cNvSpPr>
          <p:nvPr>
            <p:ph type="subTitle" idx="1"/>
          </p:nvPr>
        </p:nvSpPr>
        <p:spPr/>
        <p:txBody>
          <a:bodyPr/>
          <a:lstStyle/>
          <a:p>
            <a:r>
              <a:rPr lang="en-US" dirty="0"/>
              <a:t>COVID-19 and Vaccine Basics</a:t>
            </a:r>
          </a:p>
        </p:txBody>
      </p:sp>
      <p:pic>
        <p:nvPicPr>
          <p:cNvPr id="6" name="Picture" descr="CDC's Vaccines and Immunizations website">
            <a:extLst>
              <a:ext uri="{FF2B5EF4-FFF2-40B4-BE49-F238E27FC236}">
                <a16:creationId xmlns:a16="http://schemas.microsoft.com/office/drawing/2014/main" id="{5D6F2C40-26D9-4E0C-8D7E-0E09FBCF6E9F}"/>
              </a:ext>
            </a:extLst>
          </p:cNvPr>
          <p:cNvPicPr>
            <a:picLocks noChangeAspect="1"/>
          </p:cNvPicPr>
          <p:nvPr/>
        </p:nvPicPr>
        <p:blipFill rotWithShape="1">
          <a:blip r:embed="rId3"/>
          <a:srcRect b="2595"/>
          <a:stretch/>
        </p:blipFill>
        <p:spPr>
          <a:xfrm>
            <a:off x="779884" y="1605563"/>
            <a:ext cx="4838069" cy="2533188"/>
          </a:xfrm>
          <a:prstGeom prst="rect">
            <a:avLst/>
          </a:prstGeom>
          <a:effectLst>
            <a:outerShdw blurRad="101600" dist="63500" dir="2700000" sx="101000" sy="101000" algn="tl" rotWithShape="0">
              <a:prstClr val="black">
                <a:alpha val="20000"/>
              </a:prstClr>
            </a:outerShdw>
          </a:effectLst>
        </p:spPr>
      </p:pic>
      <p:sp>
        <p:nvSpPr>
          <p:cNvPr id="10" name="Rectangle">
            <a:extLst>
              <a:ext uri="{FF2B5EF4-FFF2-40B4-BE49-F238E27FC236}">
                <a16:creationId xmlns:a16="http://schemas.microsoft.com/office/drawing/2014/main" id="{AEC80DC6-77EB-3048-869E-030D4B06EE42}"/>
              </a:ext>
              <a:ext uri="{C183D7F6-B498-43B3-948B-1728B52AA6E4}">
                <adec:decorative xmlns:adec="http://schemas.microsoft.com/office/drawing/2017/decorative" val="1"/>
              </a:ext>
            </a:extLst>
          </p:cNvPr>
          <p:cNvSpPr/>
          <p:nvPr/>
        </p:nvSpPr>
        <p:spPr>
          <a:xfrm>
            <a:off x="779886" y="4318568"/>
            <a:ext cx="4838069" cy="134112"/>
          </a:xfrm>
          <a:prstGeom prst="rect">
            <a:avLst/>
          </a:prstGeom>
          <a:solidFill>
            <a:srgbClr val="3A7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extBox">
            <a:extLst>
              <a:ext uri="{FF2B5EF4-FFF2-40B4-BE49-F238E27FC236}">
                <a16:creationId xmlns:a16="http://schemas.microsoft.com/office/drawing/2014/main" id="{F9FDD81C-5C6F-A64B-90A2-263515870BF1}"/>
              </a:ext>
            </a:extLst>
          </p:cNvPr>
          <p:cNvSpPr txBox="1"/>
          <p:nvPr/>
        </p:nvSpPr>
        <p:spPr>
          <a:xfrm>
            <a:off x="779884" y="4515896"/>
            <a:ext cx="4838069" cy="307777"/>
          </a:xfrm>
          <a:prstGeom prst="rect">
            <a:avLst/>
          </a:prstGeom>
          <a:noFill/>
        </p:spPr>
        <p:txBody>
          <a:bodyPr wrap="square" rtlCol="0">
            <a:spAutoFit/>
          </a:bodyPr>
          <a:lstStyle/>
          <a:p>
            <a:pPr algn="ctr"/>
            <a:r>
              <a:rPr lang="en-US" sz="1400" b="1" dirty="0">
                <a:solidFill>
                  <a:srgbClr val="3A7AB6"/>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https://www.cdc.gov/vaccines/covid-19/index.html</a:t>
            </a:r>
            <a:endParaRPr lang="en-US" sz="1400" b="1" dirty="0">
              <a:solidFill>
                <a:srgbClr val="3A7AB6"/>
              </a:solidFill>
              <a:latin typeface="Arial" panose="020B0604020202020204" pitchFamily="34" charset="0"/>
              <a:cs typeface="Arial" panose="020B0604020202020204" pitchFamily="34" charset="0"/>
            </a:endParaRPr>
          </a:p>
        </p:txBody>
      </p:sp>
      <p:pic>
        <p:nvPicPr>
          <p:cNvPr id="7" name="Picture" descr="CDC's COVID-19 website">
            <a:extLst>
              <a:ext uri="{FF2B5EF4-FFF2-40B4-BE49-F238E27FC236}">
                <a16:creationId xmlns:a16="http://schemas.microsoft.com/office/drawing/2014/main" id="{7C4E2E57-4C91-46B4-8085-9AD4C6F0BEB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681"/>
          <a:stretch/>
        </p:blipFill>
        <p:spPr>
          <a:xfrm>
            <a:off x="6441131" y="1605563"/>
            <a:ext cx="4836031" cy="3248888"/>
          </a:xfrm>
          <a:prstGeom prst="rect">
            <a:avLst/>
          </a:prstGeom>
          <a:effectLst>
            <a:outerShdw blurRad="101600" dist="63500" dir="2700000" sx="101000" sy="101000" algn="tl" rotWithShape="0">
              <a:prstClr val="black">
                <a:alpha val="20000"/>
              </a:prstClr>
            </a:outerShdw>
          </a:effectLst>
        </p:spPr>
      </p:pic>
      <p:sp>
        <p:nvSpPr>
          <p:cNvPr id="14" name="Rectangle">
            <a:extLst>
              <a:ext uri="{FF2B5EF4-FFF2-40B4-BE49-F238E27FC236}">
                <a16:creationId xmlns:a16="http://schemas.microsoft.com/office/drawing/2014/main" id="{14F11303-B1B5-894A-B8B8-9573A92A71ED}"/>
              </a:ext>
              <a:ext uri="{C183D7F6-B498-43B3-948B-1728B52AA6E4}">
                <adec:decorative xmlns:adec="http://schemas.microsoft.com/office/drawing/2017/decorative" val="1"/>
              </a:ext>
            </a:extLst>
          </p:cNvPr>
          <p:cNvSpPr/>
          <p:nvPr/>
        </p:nvSpPr>
        <p:spPr>
          <a:xfrm>
            <a:off x="6441132" y="5056805"/>
            <a:ext cx="4838069" cy="134112"/>
          </a:xfrm>
          <a:prstGeom prst="rect">
            <a:avLst/>
          </a:prstGeom>
          <a:solidFill>
            <a:srgbClr val="3A7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TextBox">
            <a:extLst>
              <a:ext uri="{FF2B5EF4-FFF2-40B4-BE49-F238E27FC236}">
                <a16:creationId xmlns:a16="http://schemas.microsoft.com/office/drawing/2014/main" id="{0BED8439-C9B3-4449-90C6-011892358AEF}"/>
              </a:ext>
            </a:extLst>
          </p:cNvPr>
          <p:cNvSpPr txBox="1"/>
          <p:nvPr/>
        </p:nvSpPr>
        <p:spPr>
          <a:xfrm>
            <a:off x="6441130" y="5309512"/>
            <a:ext cx="4836031" cy="523220"/>
          </a:xfrm>
          <a:prstGeom prst="rect">
            <a:avLst/>
          </a:prstGeom>
          <a:noFill/>
        </p:spPr>
        <p:txBody>
          <a:bodyPr wrap="square" rtlCol="0">
            <a:spAutoFit/>
          </a:bodyPr>
          <a:lstStyle/>
          <a:p>
            <a:pPr algn="ctr"/>
            <a:r>
              <a:rPr lang="en-US" sz="1400" b="1" dirty="0">
                <a:solidFill>
                  <a:srgbClr val="3A7AB6"/>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https://www.cdc.gov/coronavirus/2019-ncov/vaccines/index.html</a:t>
            </a:r>
            <a:endParaRPr lang="en-US" sz="1400" b="1" dirty="0">
              <a:solidFill>
                <a:srgbClr val="3A7AB6"/>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F3BAC03-B6BF-4176-B341-7A6F4AD17834}"/>
              </a:ext>
            </a:extLst>
          </p:cNvPr>
          <p:cNvSpPr/>
          <p:nvPr/>
        </p:nvSpPr>
        <p:spPr>
          <a:xfrm>
            <a:off x="408475" y="6305553"/>
            <a:ext cx="2923822" cy="4657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Graphical user interface, application&#10;&#10;Description automatically generated">
            <a:extLst>
              <a:ext uri="{FF2B5EF4-FFF2-40B4-BE49-F238E27FC236}">
                <a16:creationId xmlns:a16="http://schemas.microsoft.com/office/drawing/2014/main" id="{D2527B1E-3871-4EE9-9BF6-EF0F2645C8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89214" y="6272071"/>
            <a:ext cx="920474" cy="552284"/>
          </a:xfrm>
          <a:prstGeom prst="rect">
            <a:avLst/>
          </a:prstGeom>
        </p:spPr>
      </p:pic>
    </p:spTree>
    <p:extLst>
      <p:ext uri="{BB962C8B-B14F-4D97-AF65-F5344CB8AC3E}">
        <p14:creationId xmlns:p14="http://schemas.microsoft.com/office/powerpoint/2010/main" val="111314742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E8D969-9AF0-4101-9ED7-2274F7F67C38}"/>
              </a:ext>
            </a:extLst>
          </p:cNvPr>
          <p:cNvSpPr>
            <a:spLocks noGrp="1"/>
          </p:cNvSpPr>
          <p:nvPr>
            <p:ph type="sldNum" sz="quarter" idx="10"/>
          </p:nvPr>
        </p:nvSpPr>
        <p:spPr/>
        <p:txBody>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r>
              <a:rPr lang="en-US" sz="1200" dirty="0"/>
              <a:t>|    page </a:t>
            </a:r>
            <a:fld id="{B3DE90FA-8B37-E54B-A398-2EB3CD9D890B}" type="slidenum">
              <a:rPr lang="en-US" sz="1200" smtClean="0"/>
              <a:pPr/>
              <a:t>33</a:t>
            </a:fld>
            <a:endParaRPr lang="en-US" sz="1200" dirty="0"/>
          </a:p>
        </p:txBody>
      </p:sp>
      <p:sp>
        <p:nvSpPr>
          <p:cNvPr id="3" name="Title 2">
            <a:extLst>
              <a:ext uri="{FF2B5EF4-FFF2-40B4-BE49-F238E27FC236}">
                <a16:creationId xmlns:a16="http://schemas.microsoft.com/office/drawing/2014/main" id="{0034C4C7-ECB4-4216-B85A-E3FECD7AEB6F}"/>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6000" dirty="0"/>
              <a:t>Discussion</a:t>
            </a:r>
          </a:p>
        </p:txBody>
      </p:sp>
    </p:spTree>
    <p:extLst>
      <p:ext uri="{BB962C8B-B14F-4D97-AF65-F5344CB8AC3E}">
        <p14:creationId xmlns:p14="http://schemas.microsoft.com/office/powerpoint/2010/main" val="2761540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C3B2C-3A48-4BCC-A479-F805C02C8F9C}"/>
              </a:ext>
            </a:extLst>
          </p:cNvPr>
          <p:cNvSpPr>
            <a:spLocks noGrp="1"/>
          </p:cNvSpPr>
          <p:nvPr>
            <p:ph type="title"/>
          </p:nvPr>
        </p:nvSpPr>
        <p:spPr/>
        <p:txBody>
          <a:bodyPr>
            <a:normAutofit fontScale="90000"/>
          </a:bodyPr>
          <a:lstStyle/>
          <a:p>
            <a:r>
              <a:rPr lang="en-US" dirty="0"/>
              <a:t>Answering common patient questions about COVID-19 vaccines</a:t>
            </a:r>
          </a:p>
        </p:txBody>
      </p:sp>
    </p:spTree>
    <p:extLst>
      <p:ext uri="{BB962C8B-B14F-4D97-AF65-F5344CB8AC3E}">
        <p14:creationId xmlns:p14="http://schemas.microsoft.com/office/powerpoint/2010/main" val="243901375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24D3-B0B5-4220-8061-110F24BD3623}"/>
              </a:ext>
            </a:extLst>
          </p:cNvPr>
          <p:cNvSpPr>
            <a:spLocks noGrp="1"/>
          </p:cNvSpPr>
          <p:nvPr>
            <p:ph type="title"/>
          </p:nvPr>
        </p:nvSpPr>
        <p:spPr>
          <a:xfrm>
            <a:off x="704192" y="1293991"/>
            <a:ext cx="10972800" cy="919455"/>
          </a:xfrm>
        </p:spPr>
        <p:txBody>
          <a:bodyPr>
            <a:noAutofit/>
          </a:bodyPr>
          <a:lstStyle/>
          <a:p>
            <a:r>
              <a:rPr lang="en-US" sz="3500" dirty="0"/>
              <a:t>Q: How do we know if COVID-19 vaccines are safe?</a:t>
            </a:r>
            <a:br>
              <a:rPr lang="en-US" sz="3500" dirty="0"/>
            </a:br>
            <a:br>
              <a:rPr lang="en-US" sz="3500" dirty="0"/>
            </a:br>
            <a:endParaRPr lang="es-GT" sz="3500" dirty="0"/>
          </a:p>
        </p:txBody>
      </p:sp>
      <p:sp>
        <p:nvSpPr>
          <p:cNvPr id="3" name="Text Placeholder 2">
            <a:extLst>
              <a:ext uri="{FF2B5EF4-FFF2-40B4-BE49-F238E27FC236}">
                <a16:creationId xmlns:a16="http://schemas.microsoft.com/office/drawing/2014/main" id="{081AEB23-CD1A-40A4-A1B9-F515CBE37453}"/>
              </a:ext>
            </a:extLst>
          </p:cNvPr>
          <p:cNvSpPr>
            <a:spLocks noGrp="1"/>
          </p:cNvSpPr>
          <p:nvPr>
            <p:ph type="body" sz="quarter" idx="10"/>
          </p:nvPr>
        </p:nvSpPr>
        <p:spPr>
          <a:xfrm>
            <a:off x="747713" y="1312092"/>
            <a:ext cx="11034385" cy="4037085"/>
          </a:xfrm>
        </p:spPr>
        <p:txBody>
          <a:bodyPr/>
          <a:lstStyle/>
          <a:p>
            <a:r>
              <a:rPr lang="en-US" sz="2400" dirty="0"/>
              <a:t>Explain: </a:t>
            </a:r>
          </a:p>
          <a:p>
            <a:pPr lvl="1"/>
            <a:r>
              <a:rPr lang="en-US" sz="2400" dirty="0"/>
              <a:t>The FDA carefully reviews all safety data from clinical trials.</a:t>
            </a:r>
          </a:p>
          <a:p>
            <a:pPr lvl="1"/>
            <a:r>
              <a:rPr lang="en-US" sz="2400" dirty="0"/>
              <a:t>The FDA authorizes emergency vaccine use only when the expected benefits outweigh potential risks.</a:t>
            </a:r>
          </a:p>
          <a:p>
            <a:pPr lvl="1"/>
            <a:r>
              <a:rPr lang="en-US" sz="2400" dirty="0"/>
              <a:t>ACIP reviews safety data before recommending any vaccine for use. </a:t>
            </a:r>
          </a:p>
          <a:p>
            <a:pPr lvl="1"/>
            <a:r>
              <a:rPr lang="en-US" sz="2400" dirty="0"/>
              <a:t>The FDA and the CDC will continue to monitor the safety of COVID-19 vaccines to make sure even very rare side effects are identified.</a:t>
            </a:r>
          </a:p>
          <a:p>
            <a:endParaRPr lang="en-US" sz="2200" dirty="0"/>
          </a:p>
        </p:txBody>
      </p:sp>
      <p:sp>
        <p:nvSpPr>
          <p:cNvPr id="5" name="Speech Bubble: Rectangle with Corners Rounded 4" descr="Speech bubble depicting a conversation between a healthcare provider and a patient">
            <a:extLst>
              <a:ext uri="{FF2B5EF4-FFF2-40B4-BE49-F238E27FC236}">
                <a16:creationId xmlns:a16="http://schemas.microsoft.com/office/drawing/2014/main" id="{565518DD-1630-4619-8B5C-E77A0B6781F4}"/>
              </a:ext>
            </a:extLst>
          </p:cNvPr>
          <p:cNvSpPr/>
          <p:nvPr/>
        </p:nvSpPr>
        <p:spPr>
          <a:xfrm>
            <a:off x="2379786" y="4394038"/>
            <a:ext cx="8886092" cy="2227385"/>
          </a:xfrm>
          <a:prstGeom prst="wedgeRoundRectCallout">
            <a:avLst>
              <a:gd name="adj1" fmla="val -66479"/>
              <a:gd name="adj2" fmla="val -48026"/>
              <a:gd name="adj3" fmla="val 16667"/>
            </a:avLst>
          </a:prstGeom>
          <a:solidFill>
            <a:srgbClr val="177D95"/>
          </a:solidFill>
          <a:ln>
            <a:solidFill>
              <a:srgbClr val="177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srgbClr val="FFC000"/>
              </a:solidFill>
              <a:latin typeface="Myriad Web Pro"/>
            </a:endParaRPr>
          </a:p>
        </p:txBody>
      </p:sp>
      <p:sp>
        <p:nvSpPr>
          <p:cNvPr id="4" name="TextBox 3">
            <a:extLst>
              <a:ext uri="{FF2B5EF4-FFF2-40B4-BE49-F238E27FC236}">
                <a16:creationId xmlns:a16="http://schemas.microsoft.com/office/drawing/2014/main" id="{3CC2FCB1-C64C-468F-9A46-E1B4D7DFD42A}"/>
              </a:ext>
            </a:extLst>
          </p:cNvPr>
          <p:cNvSpPr txBox="1"/>
          <p:nvPr/>
        </p:nvSpPr>
        <p:spPr>
          <a:xfrm>
            <a:off x="2626571" y="4550599"/>
            <a:ext cx="8333295" cy="1938992"/>
          </a:xfrm>
          <a:prstGeom prst="rect">
            <a:avLst/>
          </a:prstGeom>
          <a:solidFill>
            <a:srgbClr val="177D95"/>
          </a:solidFill>
          <a:ln>
            <a:solidFill>
              <a:srgbClr val="177D95"/>
            </a:solidFill>
          </a:ln>
        </p:spPr>
        <p:txBody>
          <a:bodyPr wrap="square" rtlCol="0">
            <a:spAutoFit/>
          </a:bodyPr>
          <a:lstStyle/>
          <a:p>
            <a:pPr defTabSz="914377"/>
            <a:r>
              <a:rPr lang="en-US" sz="2400" dirty="0">
                <a:solidFill>
                  <a:srgbClr val="FFFFFF"/>
                </a:solidFill>
                <a:latin typeface="Calibri" panose="020F0502020204030204" pitchFamily="34" charset="0"/>
                <a:cs typeface="Calibri" panose="020F0502020204030204" pitchFamily="34" charset="0"/>
              </a:rPr>
              <a:t>“COVID-19 vaccines were tested in large clinical trials to make sure they meet safety standards. Many people were recruited to participate in these trials to see how the vaccines offer protection to people of different ages, races and ethnicities, as well as those with different medical conditions.”</a:t>
            </a:r>
          </a:p>
        </p:txBody>
      </p:sp>
    </p:spTree>
    <p:extLst>
      <p:ext uri="{BB962C8B-B14F-4D97-AF65-F5344CB8AC3E}">
        <p14:creationId xmlns:p14="http://schemas.microsoft.com/office/powerpoint/2010/main" val="304382692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F5D36-F5D0-4643-B685-1B81A960E56B}"/>
              </a:ext>
            </a:extLst>
          </p:cNvPr>
          <p:cNvSpPr>
            <a:spLocks noGrp="1"/>
          </p:cNvSpPr>
          <p:nvPr>
            <p:ph type="title"/>
          </p:nvPr>
        </p:nvSpPr>
        <p:spPr/>
        <p:txBody>
          <a:bodyPr/>
          <a:lstStyle/>
          <a:p>
            <a:r>
              <a:rPr lang="en-US" sz="3467" dirty="0"/>
              <a:t>Q: Have these vaccines been tested in people like me?</a:t>
            </a:r>
          </a:p>
        </p:txBody>
      </p:sp>
      <p:sp>
        <p:nvSpPr>
          <p:cNvPr id="3" name="Text Placeholder 2">
            <a:extLst>
              <a:ext uri="{FF2B5EF4-FFF2-40B4-BE49-F238E27FC236}">
                <a16:creationId xmlns:a16="http://schemas.microsoft.com/office/drawing/2014/main" id="{0EDF9F9E-F930-4C3D-A0E5-F836D02B7FD8}"/>
              </a:ext>
            </a:extLst>
          </p:cNvPr>
          <p:cNvSpPr>
            <a:spLocks noGrp="1"/>
          </p:cNvSpPr>
          <p:nvPr>
            <p:ph type="body" sz="quarter" idx="10"/>
          </p:nvPr>
        </p:nvSpPr>
        <p:spPr>
          <a:xfrm>
            <a:off x="609600" y="1584959"/>
            <a:ext cx="11155680" cy="4193524"/>
          </a:xfrm>
        </p:spPr>
        <p:txBody>
          <a:bodyPr/>
          <a:lstStyle/>
          <a:p>
            <a:r>
              <a:rPr lang="en-US" sz="2400" dirty="0"/>
              <a:t>Probe what they mean by “people like me.”</a:t>
            </a:r>
          </a:p>
          <a:p>
            <a:r>
              <a:rPr lang="en-US" sz="2400" dirty="0"/>
              <a:t>Explain that the clinical trials recruited a diverse mix of participants.</a:t>
            </a:r>
          </a:p>
          <a:p>
            <a:r>
              <a:rPr lang="en-US" sz="2400" dirty="0"/>
              <a:t>Share any data you have about the percentages of people included in the trials from communities of color, people with underlying health conditions, and older adults.</a:t>
            </a:r>
          </a:p>
          <a:p>
            <a:r>
              <a:rPr lang="en-US" sz="2400" dirty="0"/>
              <a:t>Reiterate that no serious safety concerns were identified.</a:t>
            </a:r>
          </a:p>
          <a:p>
            <a:endParaRPr lang="en-US" dirty="0"/>
          </a:p>
          <a:p>
            <a:endParaRPr lang="en-US" dirty="0"/>
          </a:p>
        </p:txBody>
      </p:sp>
      <p:sp>
        <p:nvSpPr>
          <p:cNvPr id="4" name="Speech Bubble: Rectangle with Corners Rounded 3" descr="Speech bubble depicting a conversation between a healthcare provider and a patient">
            <a:extLst>
              <a:ext uri="{FF2B5EF4-FFF2-40B4-BE49-F238E27FC236}">
                <a16:creationId xmlns:a16="http://schemas.microsoft.com/office/drawing/2014/main" id="{D378D2A9-F72E-41C9-8CA7-8DA5263E93A0}"/>
              </a:ext>
            </a:extLst>
          </p:cNvPr>
          <p:cNvSpPr/>
          <p:nvPr/>
        </p:nvSpPr>
        <p:spPr>
          <a:xfrm>
            <a:off x="2128205" y="4199141"/>
            <a:ext cx="8886092" cy="2227385"/>
          </a:xfrm>
          <a:prstGeom prst="wedgeRoundRectCallout">
            <a:avLst>
              <a:gd name="adj1" fmla="val -66479"/>
              <a:gd name="adj2" fmla="val -48026"/>
              <a:gd name="adj3" fmla="val 16667"/>
            </a:avLst>
          </a:prstGeom>
          <a:solidFill>
            <a:srgbClr val="177D95"/>
          </a:solidFill>
          <a:ln>
            <a:solidFill>
              <a:srgbClr val="177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srgbClr val="FFC000"/>
              </a:solidFill>
              <a:latin typeface="Myriad Web Pro"/>
            </a:endParaRPr>
          </a:p>
        </p:txBody>
      </p:sp>
      <p:sp>
        <p:nvSpPr>
          <p:cNvPr id="5" name="TextBox 4">
            <a:extLst>
              <a:ext uri="{FF2B5EF4-FFF2-40B4-BE49-F238E27FC236}">
                <a16:creationId xmlns:a16="http://schemas.microsoft.com/office/drawing/2014/main" id="{B45C7BDE-2E0F-4D9F-ABBF-4FC502A30964}"/>
              </a:ext>
            </a:extLst>
          </p:cNvPr>
          <p:cNvSpPr txBox="1"/>
          <p:nvPr/>
        </p:nvSpPr>
        <p:spPr>
          <a:xfrm>
            <a:off x="2251596" y="4327947"/>
            <a:ext cx="8639307" cy="1938992"/>
          </a:xfrm>
          <a:prstGeom prst="rect">
            <a:avLst/>
          </a:prstGeom>
          <a:solidFill>
            <a:srgbClr val="177D95"/>
          </a:solidFill>
          <a:ln>
            <a:solidFill>
              <a:srgbClr val="177D95"/>
            </a:solidFill>
          </a:ln>
        </p:spPr>
        <p:txBody>
          <a:bodyPr wrap="square" rtlCol="0">
            <a:spAutoFit/>
          </a:bodyPr>
          <a:lstStyle/>
          <a:p>
            <a:pPr defTabSz="914377"/>
            <a:r>
              <a:rPr lang="en-US" sz="2400" dirty="0">
                <a:solidFill>
                  <a:srgbClr val="FFFFFF"/>
                </a:solidFill>
                <a:latin typeface="Calibri" panose="020F0502020204030204" pitchFamily="34" charset="0"/>
                <a:cs typeface="Calibri" panose="020F0502020204030204" pitchFamily="34" charset="0"/>
              </a:rPr>
              <a:t>“The first two mRNA vaccines in line for FDA authorization were tested in a diverse group of people. About 30% of U.S. participants were Hispanic, African American, Asian or Native American. About half were older adults. There were no significant safety concerns identified in these or any other groups.”</a:t>
            </a:r>
          </a:p>
        </p:txBody>
      </p:sp>
    </p:spTree>
    <p:extLst>
      <p:ext uri="{BB962C8B-B14F-4D97-AF65-F5344CB8AC3E}">
        <p14:creationId xmlns:p14="http://schemas.microsoft.com/office/powerpoint/2010/main" val="57232738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24D3-B0B5-4220-8061-110F24BD3623}"/>
              </a:ext>
            </a:extLst>
          </p:cNvPr>
          <p:cNvSpPr>
            <a:spLocks noGrp="1"/>
          </p:cNvSpPr>
          <p:nvPr>
            <p:ph type="title"/>
          </p:nvPr>
        </p:nvSpPr>
        <p:spPr>
          <a:xfrm>
            <a:off x="758821" y="1274574"/>
            <a:ext cx="10514017" cy="919455"/>
          </a:xfrm>
        </p:spPr>
        <p:txBody>
          <a:bodyPr>
            <a:normAutofit fontScale="90000"/>
          </a:bodyPr>
          <a:lstStyle/>
          <a:p>
            <a:br>
              <a:rPr lang="en-US" dirty="0">
                <a:ea typeface="Calibri" panose="020F0502020204030204" pitchFamily="34" charset="0"/>
                <a:cs typeface="Times New Roman" panose="02020603050405020304" pitchFamily="18" charset="0"/>
              </a:rPr>
            </a:br>
            <a:r>
              <a:rPr lang="en-US" sz="3900" dirty="0"/>
              <a:t>Q: Is it better to get natural immunity rather than immunity from vaccines?</a:t>
            </a:r>
            <a:br>
              <a:rPr lang="en-US" dirty="0"/>
            </a:br>
            <a:br>
              <a:rPr lang="en-US" dirty="0">
                <a:ea typeface="Calibri" panose="020F0502020204030204" pitchFamily="34" charset="0"/>
                <a:cs typeface="Times New Roman" panose="02020603050405020304" pitchFamily="18" charset="0"/>
              </a:rPr>
            </a:br>
            <a:endParaRPr lang="es-GT" sz="3700" dirty="0">
              <a:latin typeface="Calibri"/>
              <a:cs typeface="Calibri"/>
            </a:endParaRPr>
          </a:p>
        </p:txBody>
      </p:sp>
      <p:sp>
        <p:nvSpPr>
          <p:cNvPr id="3" name="Text Placeholder 2">
            <a:extLst>
              <a:ext uri="{FF2B5EF4-FFF2-40B4-BE49-F238E27FC236}">
                <a16:creationId xmlns:a16="http://schemas.microsoft.com/office/drawing/2014/main" id="{081AEB23-CD1A-40A4-A1B9-F515CBE37453}"/>
              </a:ext>
            </a:extLst>
          </p:cNvPr>
          <p:cNvSpPr>
            <a:spLocks noGrp="1"/>
          </p:cNvSpPr>
          <p:nvPr>
            <p:ph type="body" sz="quarter" idx="10"/>
          </p:nvPr>
        </p:nvSpPr>
        <p:spPr>
          <a:xfrm>
            <a:off x="609602" y="1477938"/>
            <a:ext cx="10972797" cy="4231783"/>
          </a:xfrm>
        </p:spPr>
        <p:txBody>
          <a:bodyPr/>
          <a:lstStyle/>
          <a:p>
            <a:pPr marL="306486" indent="-306486"/>
            <a:r>
              <a:rPr lang="en-US" sz="2400" dirty="0">
                <a:latin typeface="Calibri"/>
                <a:cs typeface="Calibri"/>
              </a:rPr>
              <a:t>Explain the potential serious risk COVID-19 poses to them and their loved ones if they get the illness or spread it to others, adding that the disease can be serious even if they are not in a high-risk group.</a:t>
            </a:r>
            <a:endParaRPr lang="en-US" dirty="0">
              <a:latin typeface="Calibri"/>
              <a:cs typeface="Calibri"/>
            </a:endParaRPr>
          </a:p>
          <a:p>
            <a:pPr marL="306486" indent="-306486"/>
            <a:r>
              <a:rPr lang="en-US" sz="2400" dirty="0">
                <a:latin typeface="Calibri"/>
                <a:cs typeface="Calibri"/>
              </a:rPr>
              <a:t>Explain that scientists are still learning more about the virus that causes COVID-19. It is not known whether getting COVID-19 disease will protect everyone against getting it again or, if it does, how long that protection might last.</a:t>
            </a:r>
          </a:p>
          <a:p>
            <a:pPr marL="306486" indent="-306486"/>
            <a:endParaRPr lang="en-US" sz="2200" dirty="0">
              <a:cs typeface="Calibri" panose="020F0502020204030204" pitchFamily="34" charset="0"/>
            </a:endParaRPr>
          </a:p>
        </p:txBody>
      </p:sp>
      <p:sp>
        <p:nvSpPr>
          <p:cNvPr id="4" name="Speech Bubble: Rectangle with Corners Rounded 3" descr="Speech bubble depicting a conversation between a healthcare provider and a patient">
            <a:extLst>
              <a:ext uri="{FF2B5EF4-FFF2-40B4-BE49-F238E27FC236}">
                <a16:creationId xmlns:a16="http://schemas.microsoft.com/office/drawing/2014/main" id="{811726F6-4521-4FA7-8D88-B7FC2153AEF4}"/>
              </a:ext>
            </a:extLst>
          </p:cNvPr>
          <p:cNvSpPr/>
          <p:nvPr/>
        </p:nvSpPr>
        <p:spPr>
          <a:xfrm>
            <a:off x="2261672" y="4072973"/>
            <a:ext cx="9455781" cy="2573867"/>
          </a:xfrm>
          <a:prstGeom prst="wedgeRoundRectCallout">
            <a:avLst>
              <a:gd name="adj1" fmla="val -66479"/>
              <a:gd name="adj2" fmla="val -48026"/>
              <a:gd name="adj3" fmla="val 16667"/>
            </a:avLst>
          </a:prstGeom>
          <a:solidFill>
            <a:srgbClr val="177D95"/>
          </a:solidFill>
          <a:ln>
            <a:solidFill>
              <a:srgbClr val="177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srgbClr val="FFC000"/>
              </a:solidFill>
              <a:latin typeface="Myriad Web Pro"/>
            </a:endParaRPr>
          </a:p>
        </p:txBody>
      </p:sp>
      <p:sp>
        <p:nvSpPr>
          <p:cNvPr id="5" name="TextBox 4" descr="Speech bubble depicting a conversation between a healthcare provider and a patient">
            <a:extLst>
              <a:ext uri="{FF2B5EF4-FFF2-40B4-BE49-F238E27FC236}">
                <a16:creationId xmlns:a16="http://schemas.microsoft.com/office/drawing/2014/main" id="{8563396E-C950-4588-99EA-5947C0F87B0D}"/>
              </a:ext>
            </a:extLst>
          </p:cNvPr>
          <p:cNvSpPr txBox="1"/>
          <p:nvPr/>
        </p:nvSpPr>
        <p:spPr>
          <a:xfrm>
            <a:off x="2498945" y="4217029"/>
            <a:ext cx="9083455" cy="2308324"/>
          </a:xfrm>
          <a:prstGeom prst="rect">
            <a:avLst/>
          </a:prstGeom>
          <a:solidFill>
            <a:srgbClr val="177D95"/>
          </a:solidFill>
          <a:ln>
            <a:solidFill>
              <a:srgbClr val="177D95"/>
            </a:solidFill>
          </a:ln>
        </p:spPr>
        <p:txBody>
          <a:bodyPr wrap="square" rtlCol="0">
            <a:spAutoFit/>
          </a:bodyPr>
          <a:lstStyle/>
          <a:p>
            <a:pPr defTabSz="914377"/>
            <a:r>
              <a:rPr lang="en-US" sz="2400" dirty="0">
                <a:solidFill>
                  <a:srgbClr val="FFFFFF"/>
                </a:solidFill>
                <a:latin typeface="Calibri" panose="020F0502020204030204" pitchFamily="34" charset="0"/>
                <a:cs typeface="Calibri" panose="020F0502020204030204" pitchFamily="34" charset="0"/>
              </a:rPr>
              <a:t>“Both this disease and the vaccine are new. We don’t know how long protection lasts for those who get infected or those who are vaccinated. What we do know is that COVID-19 has caused very serious illness and death for a lot of people. If you get COVID-19, you also risk giving it to loved ones who may get sick. Getting a COVID-19 vaccine is a safer choice.”</a:t>
            </a:r>
          </a:p>
        </p:txBody>
      </p:sp>
    </p:spTree>
    <p:extLst>
      <p:ext uri="{BB962C8B-B14F-4D97-AF65-F5344CB8AC3E}">
        <p14:creationId xmlns:p14="http://schemas.microsoft.com/office/powerpoint/2010/main" val="29762674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24D3-B0B5-4220-8061-110F24BD3623}"/>
              </a:ext>
            </a:extLst>
          </p:cNvPr>
          <p:cNvSpPr>
            <a:spLocks noGrp="1"/>
          </p:cNvSpPr>
          <p:nvPr>
            <p:ph type="title"/>
          </p:nvPr>
        </p:nvSpPr>
        <p:spPr>
          <a:xfrm>
            <a:off x="592183" y="777258"/>
            <a:ext cx="10528255" cy="919455"/>
          </a:xfrm>
        </p:spPr>
        <p:txBody>
          <a:bodyPr>
            <a:normAutofit fontScale="90000"/>
          </a:bodyPr>
          <a:lstStyle/>
          <a:p>
            <a:br>
              <a:rPr lang="en-US" sz="3467" dirty="0">
                <a:ea typeface="Calibri" panose="020F0502020204030204" pitchFamily="34" charset="0"/>
                <a:cs typeface="Times New Roman" panose="02020603050405020304" pitchFamily="18" charset="0"/>
              </a:rPr>
            </a:br>
            <a:r>
              <a:rPr lang="en-US" sz="3900" dirty="0"/>
              <a:t>Q: Will the shot hurt? Will it make me sick? </a:t>
            </a:r>
            <a:br>
              <a:rPr lang="en-US" sz="3900" dirty="0"/>
            </a:br>
            <a:r>
              <a:rPr lang="en-US" sz="3900" dirty="0"/>
              <a:t>What about the side effects?</a:t>
            </a:r>
            <a:br>
              <a:rPr lang="en-US" sz="3467" dirty="0">
                <a:ea typeface="Calibri" panose="020F0502020204030204" pitchFamily="34" charset="0"/>
                <a:cs typeface="Times New Roman" panose="02020603050405020304" pitchFamily="18" charset="0"/>
              </a:rPr>
            </a:br>
            <a:endParaRPr lang="es-GT" sz="3467" dirty="0">
              <a:latin typeface="Calibri"/>
              <a:cs typeface="Calibri"/>
            </a:endParaRPr>
          </a:p>
        </p:txBody>
      </p:sp>
      <p:sp>
        <p:nvSpPr>
          <p:cNvPr id="3" name="Text Placeholder 2">
            <a:extLst>
              <a:ext uri="{FF2B5EF4-FFF2-40B4-BE49-F238E27FC236}">
                <a16:creationId xmlns:a16="http://schemas.microsoft.com/office/drawing/2014/main" id="{081AEB23-CD1A-40A4-A1B9-F515CBE37453}"/>
              </a:ext>
            </a:extLst>
          </p:cNvPr>
          <p:cNvSpPr>
            <a:spLocks noGrp="1"/>
          </p:cNvSpPr>
          <p:nvPr>
            <p:ph type="body" sz="quarter" idx="10"/>
          </p:nvPr>
        </p:nvSpPr>
        <p:spPr>
          <a:xfrm>
            <a:off x="592183" y="1297944"/>
            <a:ext cx="10699596" cy="4455584"/>
          </a:xfrm>
        </p:spPr>
        <p:txBody>
          <a:bodyPr/>
          <a:lstStyle/>
          <a:p>
            <a:r>
              <a:rPr lang="en-US" sz="2400" dirty="0"/>
              <a:t>Explain that they cannot get COVID-19 from the vaccine. </a:t>
            </a:r>
          </a:p>
          <a:p>
            <a:r>
              <a:rPr lang="en-US" sz="2400" dirty="0"/>
              <a:t>Explain what the most common side effects from vaccination are, how severe they may be, and that they typically go away on their own within a week.</a:t>
            </a:r>
          </a:p>
          <a:p>
            <a:pPr lvl="1"/>
            <a:r>
              <a:rPr lang="en-US" sz="2133" dirty="0"/>
              <a:t>Make sure patients know that a fever is a potential side effect.</a:t>
            </a:r>
            <a:endParaRPr lang="en-US" sz="2400" dirty="0"/>
          </a:p>
          <a:p>
            <a:r>
              <a:rPr lang="en-US" sz="2400" dirty="0"/>
              <a:t>Provide a comparison if it is appropriate for the patient (for example, pain after receiving </a:t>
            </a:r>
            <a:r>
              <a:rPr lang="en-US" sz="2400" i="1" dirty="0"/>
              <a:t>Shingrix</a:t>
            </a:r>
            <a:r>
              <a:rPr lang="en-US" sz="2400" dirty="0"/>
              <a:t> for older adults who have received it).</a:t>
            </a:r>
          </a:p>
        </p:txBody>
      </p:sp>
      <p:sp>
        <p:nvSpPr>
          <p:cNvPr id="8" name="Speech Bubble: Rectangle with Corners Rounded 7" descr="Speech bubble depicting a conversation between a healthcare provider and a patient">
            <a:extLst>
              <a:ext uri="{FF2B5EF4-FFF2-40B4-BE49-F238E27FC236}">
                <a16:creationId xmlns:a16="http://schemas.microsoft.com/office/drawing/2014/main" id="{BB1AF312-934D-4034-8A6A-98F550D0D145}"/>
              </a:ext>
            </a:extLst>
          </p:cNvPr>
          <p:cNvSpPr/>
          <p:nvPr/>
        </p:nvSpPr>
        <p:spPr>
          <a:xfrm>
            <a:off x="1425809" y="3769453"/>
            <a:ext cx="10447215" cy="2718395"/>
          </a:xfrm>
          <a:prstGeom prst="wedgeRoundRectCallout">
            <a:avLst>
              <a:gd name="adj1" fmla="val -58875"/>
              <a:gd name="adj2" fmla="val -48476"/>
              <a:gd name="adj3" fmla="val 16667"/>
            </a:avLst>
          </a:prstGeom>
          <a:solidFill>
            <a:srgbClr val="177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8">
            <a:extLst>
              <a:ext uri="{FF2B5EF4-FFF2-40B4-BE49-F238E27FC236}">
                <a16:creationId xmlns:a16="http://schemas.microsoft.com/office/drawing/2014/main" id="{B4C6ADCA-53DA-4A97-8683-65EB8AF8FAA7}"/>
              </a:ext>
            </a:extLst>
          </p:cNvPr>
          <p:cNvSpPr/>
          <p:nvPr/>
        </p:nvSpPr>
        <p:spPr>
          <a:xfrm>
            <a:off x="1678188" y="3856507"/>
            <a:ext cx="9921629" cy="2513060"/>
          </a:xfrm>
          <a:prstGeom prst="rect">
            <a:avLst/>
          </a:prstGeom>
          <a:solidFill>
            <a:srgbClr val="177D95"/>
          </a:solidFill>
        </p:spPr>
        <p:txBody>
          <a:bodyPr wrap="square">
            <a:spAutoFit/>
          </a:bodyPr>
          <a:lstStyle/>
          <a:p>
            <a:r>
              <a:rPr lang="en-US" sz="2133" dirty="0">
                <a:solidFill>
                  <a:schemeClr val="bg2"/>
                </a:solidFill>
                <a:latin typeface="Calibri" panose="020F0502020204030204" pitchFamily="34" charset="0"/>
                <a:cs typeface="Calibri" panose="020F0502020204030204" pitchFamily="34" charset="0"/>
              </a:rPr>
              <a:t>“These side effects are signs that your immune system is doing exactly what it is supposed to do. It is working and building up protection to disease.”</a:t>
            </a:r>
          </a:p>
          <a:p>
            <a:endParaRPr lang="en-US" sz="800" dirty="0">
              <a:solidFill>
                <a:schemeClr val="bg2"/>
              </a:solidFill>
              <a:latin typeface="Calibri" panose="020F0502020204030204" pitchFamily="34" charset="0"/>
              <a:cs typeface="Calibri" panose="020F0502020204030204" pitchFamily="34" charset="0"/>
            </a:endParaRPr>
          </a:p>
          <a:p>
            <a:r>
              <a:rPr lang="en-US" sz="2133" dirty="0">
                <a:solidFill>
                  <a:schemeClr val="bg2"/>
                </a:solidFill>
                <a:latin typeface="Calibri" panose="020F0502020204030204" pitchFamily="34" charset="0"/>
                <a:cs typeface="Calibri" panose="020F0502020204030204" pitchFamily="34" charset="0"/>
              </a:rPr>
              <a:t>“Most people do not have serious problems after getting a vaccine. We will understand more about mild side effects of the COVID-19 vaccine before we start to use it. However, your arm may be sore, red or warm to the touch. These symptoms usually go away on their own within a week. Some people report getting a headache, fever, fatigue or body aches after getting a vaccine. “</a:t>
            </a:r>
          </a:p>
        </p:txBody>
      </p:sp>
    </p:spTree>
    <p:extLst>
      <p:ext uri="{BB962C8B-B14F-4D97-AF65-F5344CB8AC3E}">
        <p14:creationId xmlns:p14="http://schemas.microsoft.com/office/powerpoint/2010/main" val="1862579198"/>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24D3-B0B5-4220-8061-110F24BD3623}"/>
              </a:ext>
            </a:extLst>
          </p:cNvPr>
          <p:cNvSpPr>
            <a:spLocks noGrp="1"/>
          </p:cNvSpPr>
          <p:nvPr>
            <p:ph type="title"/>
          </p:nvPr>
        </p:nvSpPr>
        <p:spPr>
          <a:xfrm>
            <a:off x="715106" y="272399"/>
            <a:ext cx="11319731" cy="919455"/>
          </a:xfrm>
        </p:spPr>
        <p:txBody>
          <a:bodyPr>
            <a:normAutofit fontScale="90000"/>
          </a:bodyPr>
          <a:lstStyle/>
          <a:p>
            <a:br>
              <a:rPr lang="en-US" sz="3467" dirty="0">
                <a:ea typeface="Calibri" panose="020F0502020204030204" pitchFamily="34" charset="0"/>
                <a:cs typeface="Times New Roman" panose="02020603050405020304" pitchFamily="18" charset="0"/>
              </a:rPr>
            </a:br>
            <a:r>
              <a:rPr lang="en-US" sz="3900" dirty="0"/>
              <a:t>Q: How do we know these vaccines are safe when they are so new? What about long-term side effects?</a:t>
            </a:r>
            <a:endParaRPr lang="es-GT" sz="3900" dirty="0"/>
          </a:p>
        </p:txBody>
      </p:sp>
      <p:sp>
        <p:nvSpPr>
          <p:cNvPr id="3" name="Text Placeholder 2">
            <a:extLst>
              <a:ext uri="{FF2B5EF4-FFF2-40B4-BE49-F238E27FC236}">
                <a16:creationId xmlns:a16="http://schemas.microsoft.com/office/drawing/2014/main" id="{081AEB23-CD1A-40A4-A1B9-F515CBE37453}"/>
              </a:ext>
            </a:extLst>
          </p:cNvPr>
          <p:cNvSpPr>
            <a:spLocks noGrp="1"/>
          </p:cNvSpPr>
          <p:nvPr>
            <p:ph type="body" sz="quarter" idx="10"/>
          </p:nvPr>
        </p:nvSpPr>
        <p:spPr>
          <a:xfrm>
            <a:off x="715107" y="1456014"/>
            <a:ext cx="11157916" cy="4200889"/>
          </a:xfrm>
        </p:spPr>
        <p:txBody>
          <a:bodyPr/>
          <a:lstStyle/>
          <a:p>
            <a:pPr marL="306486" indent="-306486"/>
            <a:r>
              <a:rPr lang="en-US" sz="2400" dirty="0"/>
              <a:t>Explain how the FDA and the CDC are continuing to monitor safety.</a:t>
            </a:r>
          </a:p>
          <a:p>
            <a:pPr marL="306486" indent="-306486"/>
            <a:r>
              <a:rPr lang="en-US" sz="2400" dirty="0"/>
              <a:t>Let patients know that ACIP will take action to address any potential safety problems detected.</a:t>
            </a:r>
            <a:endParaRPr lang="en-US" sz="2400" dirty="0">
              <a:cs typeface="Calibri" panose="020F0502020204030204" pitchFamily="34" charset="0"/>
            </a:endParaRPr>
          </a:p>
          <a:p>
            <a:pPr marL="306486" indent="-306486"/>
            <a:r>
              <a:rPr lang="en-US" sz="2400" dirty="0">
                <a:latin typeface="Calibri"/>
                <a:cs typeface="Calibri"/>
              </a:rPr>
              <a:t>Compare the potential serious risk of COVID-19 illness with what is currently known about the safety of COVID-19 vaccines.</a:t>
            </a:r>
          </a:p>
          <a:p>
            <a:pPr lvl="1"/>
            <a:endParaRPr lang="en-US" sz="2800" dirty="0"/>
          </a:p>
          <a:p>
            <a:pPr marL="306486" indent="-306486"/>
            <a:endParaRPr lang="en-US" sz="2200" dirty="0">
              <a:cs typeface="Calibri" panose="020F0502020204030204" pitchFamily="34" charset="0"/>
            </a:endParaRPr>
          </a:p>
        </p:txBody>
      </p:sp>
      <p:grpSp>
        <p:nvGrpSpPr>
          <p:cNvPr id="6" name="Group 5" descr="Speech bubble depicting a conversation between a healthcare provider and a patient">
            <a:extLst>
              <a:ext uri="{FF2B5EF4-FFF2-40B4-BE49-F238E27FC236}">
                <a16:creationId xmlns:a16="http://schemas.microsoft.com/office/drawing/2014/main" id="{F1ECFEC6-14FC-4024-AA9C-883175D2CB51}"/>
              </a:ext>
            </a:extLst>
          </p:cNvPr>
          <p:cNvGrpSpPr/>
          <p:nvPr/>
        </p:nvGrpSpPr>
        <p:grpSpPr>
          <a:xfrm>
            <a:off x="1438657" y="3806368"/>
            <a:ext cx="10434367" cy="2569837"/>
            <a:chOff x="-3938266" y="3295529"/>
            <a:chExt cx="12387674" cy="1761445"/>
          </a:xfrm>
        </p:grpSpPr>
        <p:sp>
          <p:nvSpPr>
            <p:cNvPr id="4" name="Speech Bubble: Rectangle with Corners Rounded 3" descr="Speech bubble depicting a conversation between a healthcare provider and a patient">
              <a:extLst>
                <a:ext uri="{FF2B5EF4-FFF2-40B4-BE49-F238E27FC236}">
                  <a16:creationId xmlns:a16="http://schemas.microsoft.com/office/drawing/2014/main" id="{24B1EB67-5DAC-4939-B6CB-F030A87D2FA2}"/>
                </a:ext>
              </a:extLst>
            </p:cNvPr>
            <p:cNvSpPr/>
            <p:nvPr/>
          </p:nvSpPr>
          <p:spPr>
            <a:xfrm>
              <a:off x="-3938266" y="3295529"/>
              <a:ext cx="12387674" cy="1761445"/>
            </a:xfrm>
            <a:prstGeom prst="wedgeRoundRectCallout">
              <a:avLst>
                <a:gd name="adj1" fmla="val -53998"/>
                <a:gd name="adj2" fmla="val -43661"/>
                <a:gd name="adj3" fmla="val 16667"/>
              </a:avLst>
            </a:prstGeom>
            <a:solidFill>
              <a:srgbClr val="177D95"/>
            </a:solidFill>
            <a:ln>
              <a:solidFill>
                <a:srgbClr val="177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srgbClr val="FFC000"/>
                </a:solidFill>
                <a:latin typeface="Myriad Web Pro"/>
              </a:endParaRPr>
            </a:p>
          </p:txBody>
        </p:sp>
        <p:sp>
          <p:nvSpPr>
            <p:cNvPr id="5" name="TextBox 4">
              <a:extLst>
                <a:ext uri="{FF2B5EF4-FFF2-40B4-BE49-F238E27FC236}">
                  <a16:creationId xmlns:a16="http://schemas.microsoft.com/office/drawing/2014/main" id="{3AF8A54F-D63F-43F2-8093-D897F1A940F8}"/>
                </a:ext>
              </a:extLst>
            </p:cNvPr>
            <p:cNvSpPr txBox="1"/>
            <p:nvPr/>
          </p:nvSpPr>
          <p:spPr>
            <a:xfrm>
              <a:off x="-3670811" y="3346478"/>
              <a:ext cx="11852762" cy="1638145"/>
            </a:xfrm>
            <a:prstGeom prst="rect">
              <a:avLst/>
            </a:prstGeom>
            <a:solidFill>
              <a:srgbClr val="177D95"/>
            </a:solidFill>
            <a:ln>
              <a:solidFill>
                <a:srgbClr val="177D95"/>
              </a:solidFill>
            </a:ln>
          </p:spPr>
          <p:txBody>
            <a:bodyPr wrap="square" rtlCol="0">
              <a:spAutoFit/>
            </a:bodyPr>
            <a:lstStyle/>
            <a:p>
              <a:pPr defTabSz="914377"/>
              <a:r>
                <a:rPr lang="en-US" sz="2133" dirty="0">
                  <a:solidFill>
                    <a:schemeClr val="bg2"/>
                  </a:solidFill>
                  <a:latin typeface="Calibri" panose="020F0502020204030204" pitchFamily="34" charset="0"/>
                  <a:cs typeface="Calibri" panose="020F0502020204030204" pitchFamily="34" charset="0"/>
                </a:rPr>
                <a:t>“COVID-19 vaccines are being tested in large clinical trials to learn more about their safety and effectiveness. However, it does take time and more people getting vaccinated before we can learn about very rare or long-term side effects. That is why safety monitoring will continue. CDC has an independent group of experts that reviews all the safety data as they come in and provides regular safety updates. Any possible problems will be quickly investigated to find out if the issue is related to the COVID-19 vaccine and determine the best course of action.”</a:t>
              </a:r>
            </a:p>
          </p:txBody>
        </p:sp>
      </p:grpSp>
    </p:spTree>
    <p:extLst>
      <p:ext uri="{BB962C8B-B14F-4D97-AF65-F5344CB8AC3E}">
        <p14:creationId xmlns:p14="http://schemas.microsoft.com/office/powerpoint/2010/main" val="31831344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5D44B4-EEA7-6741-B9F3-94BB8B5A6669}"/>
              </a:ext>
            </a:extLst>
          </p:cNvPr>
          <p:cNvSpPr>
            <a:spLocks noGrp="1"/>
          </p:cNvSpPr>
          <p:nvPr>
            <p:ph type="title"/>
          </p:nvPr>
        </p:nvSpPr>
        <p:spPr>
          <a:solidFill>
            <a:srgbClr val="1D624D"/>
          </a:solidFill>
        </p:spPr>
        <p:txBody>
          <a:bodyPr/>
          <a:lstStyle/>
          <a:p>
            <a:r>
              <a:rPr lang="en-US" dirty="0">
                <a:solidFill>
                  <a:schemeClr val="bg1"/>
                </a:solidFill>
              </a:rPr>
              <a:t>Overview of COVID-19 + </a:t>
            </a:r>
            <a:br>
              <a:rPr lang="en-US" dirty="0">
                <a:solidFill>
                  <a:schemeClr val="bg1"/>
                </a:solidFill>
              </a:rPr>
            </a:br>
            <a:r>
              <a:rPr lang="en-US" dirty="0">
                <a:solidFill>
                  <a:schemeClr val="bg1"/>
                </a:solidFill>
              </a:rPr>
              <a:t>Importance of Vaccination </a:t>
            </a:r>
          </a:p>
        </p:txBody>
      </p:sp>
      <p:pic>
        <p:nvPicPr>
          <p:cNvPr id="4" name="Picture 3" descr="Shape, rectangle&#10;&#10;Description automatically generated">
            <a:extLst>
              <a:ext uri="{FF2B5EF4-FFF2-40B4-BE49-F238E27FC236}">
                <a16:creationId xmlns:a16="http://schemas.microsoft.com/office/drawing/2014/main" id="{D1873E6D-C7B1-47AC-865F-23FDA931A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99" y="6145529"/>
            <a:ext cx="1419423" cy="504895"/>
          </a:xfrm>
          <a:prstGeom prst="rect">
            <a:avLst/>
          </a:prstGeom>
        </p:spPr>
      </p:pic>
      <p:pic>
        <p:nvPicPr>
          <p:cNvPr id="5" name="Picture 4" descr="Shape, rectangle&#10;&#10;Description automatically generated">
            <a:extLst>
              <a:ext uri="{FF2B5EF4-FFF2-40B4-BE49-F238E27FC236}">
                <a16:creationId xmlns:a16="http://schemas.microsoft.com/office/drawing/2014/main" id="{35731A96-517A-4FD3-909A-7B1E01721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8066" y="6264062"/>
            <a:ext cx="1419423" cy="504895"/>
          </a:xfrm>
          <a:prstGeom prst="rect">
            <a:avLst/>
          </a:prstGeom>
        </p:spPr>
      </p:pic>
    </p:spTree>
    <p:extLst>
      <p:ext uri="{BB962C8B-B14F-4D97-AF65-F5344CB8AC3E}">
        <p14:creationId xmlns:p14="http://schemas.microsoft.com/office/powerpoint/2010/main" val="305335664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24D3-B0B5-4220-8061-110F24BD3623}"/>
              </a:ext>
            </a:extLst>
          </p:cNvPr>
          <p:cNvSpPr>
            <a:spLocks noGrp="1"/>
          </p:cNvSpPr>
          <p:nvPr>
            <p:ph type="title"/>
          </p:nvPr>
        </p:nvSpPr>
        <p:spPr>
          <a:xfrm>
            <a:off x="545738" y="260954"/>
            <a:ext cx="11230093" cy="919455"/>
          </a:xfrm>
        </p:spPr>
        <p:txBody>
          <a:bodyPr>
            <a:normAutofit fontScale="90000"/>
          </a:bodyPr>
          <a:lstStyle/>
          <a:p>
            <a:br>
              <a:rPr lang="en-US" sz="3467" dirty="0">
                <a:ea typeface="Calibri" panose="020F0502020204030204" pitchFamily="34" charset="0"/>
                <a:cs typeface="Times New Roman" panose="02020603050405020304" pitchFamily="18" charset="0"/>
              </a:rPr>
            </a:br>
            <a:r>
              <a:rPr lang="en-US" sz="3900" dirty="0"/>
              <a:t>Q: How many doses are needed and why?</a:t>
            </a:r>
            <a:endParaRPr lang="es-GT" sz="3900" dirty="0"/>
          </a:p>
        </p:txBody>
      </p:sp>
      <p:sp>
        <p:nvSpPr>
          <p:cNvPr id="3" name="Text Placeholder 2">
            <a:extLst>
              <a:ext uri="{FF2B5EF4-FFF2-40B4-BE49-F238E27FC236}">
                <a16:creationId xmlns:a16="http://schemas.microsoft.com/office/drawing/2014/main" id="{081AEB23-CD1A-40A4-A1B9-F515CBE37453}"/>
              </a:ext>
            </a:extLst>
          </p:cNvPr>
          <p:cNvSpPr>
            <a:spLocks noGrp="1"/>
          </p:cNvSpPr>
          <p:nvPr>
            <p:ph type="body" sz="quarter" idx="10"/>
          </p:nvPr>
        </p:nvSpPr>
        <p:spPr>
          <a:xfrm>
            <a:off x="516060" y="1319040"/>
            <a:ext cx="11452835" cy="3994640"/>
          </a:xfrm>
        </p:spPr>
        <p:txBody>
          <a:bodyPr/>
          <a:lstStyle/>
          <a:p>
            <a:pPr marL="306486" indent="-306486"/>
            <a:r>
              <a:rPr lang="en-US" sz="2400" dirty="0">
                <a:latin typeface="Calibri"/>
                <a:cs typeface="Calibri"/>
              </a:rPr>
              <a:t>Explain that two shots are needed to provide the best protection against COVID-19 for both mRNA vaccines. The first shot primes the immune system, helping it recognize the virus, and the second shot strengthens the immune response.</a:t>
            </a:r>
          </a:p>
          <a:p>
            <a:pPr marL="306486" indent="-306486"/>
            <a:r>
              <a:rPr lang="en-US" sz="2400" dirty="0">
                <a:latin typeface="Calibri"/>
                <a:cs typeface="Calibri"/>
              </a:rPr>
              <a:t>Explain that COVID-19 vaccines may differ in the number of doses needed and the spacing between doses.</a:t>
            </a:r>
          </a:p>
          <a:p>
            <a:pPr marL="306486" indent="-306486">
              <a:tabLst>
                <a:tab pos="3196087" algn="l"/>
              </a:tabLst>
            </a:pPr>
            <a:r>
              <a:rPr lang="en-US" sz="2400" dirty="0"/>
              <a:t>When applicable, explain the dosing options available in your office and encourage the patient to set up an appointment before they leave to come back for a second dose.</a:t>
            </a:r>
            <a:endParaRPr lang="en-US" sz="2400" dirty="0">
              <a:cs typeface="Calibri" panose="020F0502020204030204" pitchFamily="34" charset="0"/>
            </a:endParaRPr>
          </a:p>
          <a:p>
            <a:pPr marL="609585" lvl="1" indent="0">
              <a:buNone/>
            </a:pPr>
            <a:endParaRPr lang="en-US" dirty="0"/>
          </a:p>
          <a:p>
            <a:pPr lvl="1"/>
            <a:endParaRPr lang="en-US" dirty="0"/>
          </a:p>
          <a:p>
            <a:pPr marL="0" indent="0">
              <a:buNone/>
            </a:pPr>
            <a:endParaRPr lang="en-US" sz="2200" dirty="0"/>
          </a:p>
        </p:txBody>
      </p:sp>
      <p:sp>
        <p:nvSpPr>
          <p:cNvPr id="4" name="Speech Bubble: Rectangle with Corners Rounded 3" descr="Speech bubble depicting a conversation between a healthcare provider and a patient">
            <a:extLst>
              <a:ext uri="{FF2B5EF4-FFF2-40B4-BE49-F238E27FC236}">
                <a16:creationId xmlns:a16="http://schemas.microsoft.com/office/drawing/2014/main" id="{358C6595-1351-4C3D-B8AE-B0FCE56AA8C5}"/>
              </a:ext>
            </a:extLst>
          </p:cNvPr>
          <p:cNvSpPr/>
          <p:nvPr/>
        </p:nvSpPr>
        <p:spPr>
          <a:xfrm>
            <a:off x="2223518" y="4321162"/>
            <a:ext cx="9648845" cy="1911972"/>
          </a:xfrm>
          <a:prstGeom prst="wedgeRoundRectCallout">
            <a:avLst>
              <a:gd name="adj1" fmla="val -66479"/>
              <a:gd name="adj2" fmla="val -48026"/>
              <a:gd name="adj3" fmla="val 16667"/>
            </a:avLst>
          </a:prstGeom>
          <a:solidFill>
            <a:srgbClr val="177D95"/>
          </a:solidFill>
          <a:ln>
            <a:solidFill>
              <a:srgbClr val="177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dirty="0">
              <a:solidFill>
                <a:srgbClr val="FFC000"/>
              </a:solidFill>
              <a:latin typeface="Myriad Web Pro"/>
            </a:endParaRPr>
          </a:p>
        </p:txBody>
      </p:sp>
      <p:sp>
        <p:nvSpPr>
          <p:cNvPr id="5" name="TextBox 4">
            <a:extLst>
              <a:ext uri="{FF2B5EF4-FFF2-40B4-BE49-F238E27FC236}">
                <a16:creationId xmlns:a16="http://schemas.microsoft.com/office/drawing/2014/main" id="{DDF7E6C1-F28D-4C43-8D37-267F02631398}"/>
              </a:ext>
            </a:extLst>
          </p:cNvPr>
          <p:cNvSpPr txBox="1"/>
          <p:nvPr/>
        </p:nvSpPr>
        <p:spPr>
          <a:xfrm>
            <a:off x="2320050" y="4459793"/>
            <a:ext cx="9455781" cy="1569660"/>
          </a:xfrm>
          <a:prstGeom prst="rect">
            <a:avLst/>
          </a:prstGeom>
          <a:solidFill>
            <a:srgbClr val="177D95"/>
          </a:solidFill>
          <a:ln>
            <a:solidFill>
              <a:srgbClr val="177D95"/>
            </a:solidFill>
          </a:ln>
        </p:spPr>
        <p:txBody>
          <a:bodyPr wrap="square" rtlCol="0">
            <a:spAutoFit/>
          </a:bodyPr>
          <a:lstStyle/>
          <a:p>
            <a:pPr defTabSz="914377"/>
            <a:r>
              <a:rPr lang="en-US" sz="2400" dirty="0">
                <a:solidFill>
                  <a:srgbClr val="FFFFFF"/>
                </a:solidFill>
                <a:latin typeface="Calibri" panose="020F0502020204030204" pitchFamily="34" charset="0"/>
                <a:cs typeface="Calibri" panose="020F0502020204030204" pitchFamily="34" charset="0"/>
              </a:rPr>
              <a:t>“</a:t>
            </a:r>
            <a:r>
              <a:rPr lang="en-US" sz="2400" dirty="0">
                <a:solidFill>
                  <a:schemeClr val="bg2"/>
                </a:solidFill>
                <a:latin typeface="Calibri" panose="020F0502020204030204" pitchFamily="34" charset="0"/>
                <a:cs typeface="Calibri" panose="020F0502020204030204" pitchFamily="34" charset="0"/>
              </a:rPr>
              <a:t>Nearly all COVID-19 vaccines being studied in the United States require two shots. The first shot starts building protection, but everyone has to come back a few weeks later for the second one to get the most protection the vaccine can offer.”</a:t>
            </a:r>
          </a:p>
        </p:txBody>
      </p:sp>
    </p:spTree>
    <p:extLst>
      <p:ext uri="{BB962C8B-B14F-4D97-AF65-F5344CB8AC3E}">
        <p14:creationId xmlns:p14="http://schemas.microsoft.com/office/powerpoint/2010/main" val="342313845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A7664-ACA2-4BA9-8954-6171D2A14E37}"/>
              </a:ext>
            </a:extLst>
          </p:cNvPr>
          <p:cNvSpPr>
            <a:spLocks noGrp="1"/>
          </p:cNvSpPr>
          <p:nvPr>
            <p:ph type="title"/>
          </p:nvPr>
        </p:nvSpPr>
        <p:spPr>
          <a:xfrm>
            <a:off x="609600" y="253294"/>
            <a:ext cx="10972800" cy="919455"/>
          </a:xfrm>
        </p:spPr>
        <p:txBody>
          <a:bodyPr>
            <a:normAutofit/>
          </a:bodyPr>
          <a:lstStyle/>
          <a:p>
            <a:r>
              <a:rPr lang="en-US" sz="3467" dirty="0"/>
              <a:t>Proactively explain side effects</a:t>
            </a:r>
          </a:p>
        </p:txBody>
      </p:sp>
      <p:sp>
        <p:nvSpPr>
          <p:cNvPr id="3" name="Text Placeholder 2">
            <a:extLst>
              <a:ext uri="{FF2B5EF4-FFF2-40B4-BE49-F238E27FC236}">
                <a16:creationId xmlns:a16="http://schemas.microsoft.com/office/drawing/2014/main" id="{08CAB013-F19A-432D-AD83-2F6E451172AA}"/>
              </a:ext>
            </a:extLst>
          </p:cNvPr>
          <p:cNvSpPr>
            <a:spLocks noGrp="1"/>
          </p:cNvSpPr>
          <p:nvPr>
            <p:ph type="body" sz="quarter" idx="10"/>
          </p:nvPr>
        </p:nvSpPr>
        <p:spPr>
          <a:xfrm>
            <a:off x="609600" y="1454688"/>
            <a:ext cx="10139363" cy="4455584"/>
          </a:xfrm>
        </p:spPr>
        <p:txBody>
          <a:bodyPr/>
          <a:lstStyle/>
          <a:p>
            <a:pPr marL="306486" indent="-306486"/>
            <a:r>
              <a:rPr lang="en-US" dirty="0"/>
              <a:t>This is extremely important because:</a:t>
            </a:r>
          </a:p>
          <a:p>
            <a:pPr lvl="1"/>
            <a:r>
              <a:rPr lang="en-US" sz="2400" dirty="0"/>
              <a:t>New COVID-19 vaccines are reactogenic. They are likely to cause side effects, especially after the second dose.</a:t>
            </a:r>
          </a:p>
          <a:p>
            <a:pPr lvl="1"/>
            <a:r>
              <a:rPr lang="en-US" sz="2400" dirty="0"/>
              <a:t>Patients may confuse these side effects with COVID-19 or flu symptoms.</a:t>
            </a:r>
          </a:p>
          <a:p>
            <a:pPr lvl="1"/>
            <a:r>
              <a:rPr lang="en-US" sz="2400" dirty="0"/>
              <a:t>Patients may worry that the vaccine gave them COVID-19</a:t>
            </a:r>
            <a:r>
              <a:rPr lang="en-US" dirty="0"/>
              <a:t>.</a:t>
            </a:r>
          </a:p>
          <a:p>
            <a:pPr marL="306486" indent="-306486"/>
            <a:r>
              <a:rPr lang="en-US" dirty="0"/>
              <a:t>Things to emphasize:</a:t>
            </a:r>
            <a:endParaRPr lang="en-US" dirty="0">
              <a:cs typeface="Calibri" panose="020F0502020204030204" pitchFamily="34" charset="0"/>
            </a:endParaRPr>
          </a:p>
          <a:p>
            <a:pPr lvl="1"/>
            <a:r>
              <a:rPr lang="en-US" sz="2400" dirty="0">
                <a:latin typeface="Calibri"/>
                <a:cs typeface="Calibri"/>
              </a:rPr>
              <a:t>Side effects indicate a good immune response.</a:t>
            </a:r>
          </a:p>
          <a:p>
            <a:pPr lvl="1"/>
            <a:r>
              <a:rPr lang="en-US" sz="2400" dirty="0">
                <a:latin typeface="Calibri"/>
                <a:cs typeface="Calibri"/>
              </a:rPr>
              <a:t>Side effects are generally short-lived.</a:t>
            </a:r>
          </a:p>
          <a:p>
            <a:pPr lvl="1"/>
            <a:r>
              <a:rPr lang="en-US" sz="2400" dirty="0">
                <a:latin typeface="Calibri"/>
                <a:cs typeface="Calibri"/>
              </a:rPr>
              <a:t>It is important to return for second dose, even </a:t>
            </a:r>
          </a:p>
          <a:p>
            <a:pPr marL="608013" lvl="1" indent="85725">
              <a:spcBef>
                <a:spcPts val="0"/>
              </a:spcBef>
              <a:buNone/>
            </a:pPr>
            <a:r>
              <a:rPr lang="en-US" sz="2400" dirty="0">
                <a:latin typeface="Calibri"/>
                <a:cs typeface="Calibri"/>
              </a:rPr>
              <a:t>if the first dose has unpleasant side effects.</a:t>
            </a:r>
          </a:p>
          <a:p>
            <a:pPr lvl="1"/>
            <a:endParaRPr lang="en-US" sz="3200" dirty="0"/>
          </a:p>
          <a:p>
            <a:pPr lvl="1"/>
            <a:endParaRPr lang="en-US" dirty="0"/>
          </a:p>
          <a:p>
            <a:pPr marL="0" indent="0">
              <a:buNone/>
            </a:pPr>
            <a:endParaRPr lang="en-US" dirty="0"/>
          </a:p>
        </p:txBody>
      </p:sp>
      <p:pic>
        <p:nvPicPr>
          <p:cNvPr id="3074" name="Picture 2" descr="African American woman checking fever. ">
            <a:extLst>
              <a:ext uri="{FF2B5EF4-FFF2-40B4-BE49-F238E27FC236}">
                <a16:creationId xmlns:a16="http://schemas.microsoft.com/office/drawing/2014/main" id="{158BC960-A862-49AA-8570-B683C9EC48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2118" y="3546070"/>
            <a:ext cx="4171663" cy="2784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50674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octor putting a bandaid on the arm of an African American woman who has been vaccinated.  Both are wearing masks.">
            <a:extLst>
              <a:ext uri="{FF2B5EF4-FFF2-40B4-BE49-F238E27FC236}">
                <a16:creationId xmlns:a16="http://schemas.microsoft.com/office/drawing/2014/main" id="{D78E6FBC-7679-490D-A445-88A3569F868E}"/>
              </a:ext>
            </a:extLst>
          </p:cNvPr>
          <p:cNvPicPr>
            <a:picLocks noChangeAspect="1"/>
          </p:cNvPicPr>
          <p:nvPr/>
        </p:nvPicPr>
        <p:blipFill rotWithShape="1">
          <a:blip r:embed="rId3">
            <a:alphaModFix/>
          </a:blip>
          <a:srcRect l="10123" t="10080" r="5308" b="10240"/>
          <a:stretch/>
        </p:blipFill>
        <p:spPr>
          <a:xfrm>
            <a:off x="7615244" y="3562372"/>
            <a:ext cx="4152901" cy="2762242"/>
          </a:xfrm>
          <a:prstGeom prst="rect">
            <a:avLst/>
          </a:prstGeom>
          <a:ln>
            <a:noFill/>
          </a:ln>
          <a:effectLst/>
        </p:spPr>
      </p:pic>
      <p:sp>
        <p:nvSpPr>
          <p:cNvPr id="2" name="Title 1">
            <a:extLst>
              <a:ext uri="{FF2B5EF4-FFF2-40B4-BE49-F238E27FC236}">
                <a16:creationId xmlns:a16="http://schemas.microsoft.com/office/drawing/2014/main" id="{21C324D3-B0B5-4220-8061-110F24BD3623}"/>
              </a:ext>
            </a:extLst>
          </p:cNvPr>
          <p:cNvSpPr>
            <a:spLocks noGrp="1"/>
          </p:cNvSpPr>
          <p:nvPr>
            <p:ph type="title"/>
          </p:nvPr>
        </p:nvSpPr>
        <p:spPr>
          <a:xfrm>
            <a:off x="726832" y="264161"/>
            <a:ext cx="11465169" cy="919455"/>
          </a:xfrm>
        </p:spPr>
        <p:txBody>
          <a:bodyPr/>
          <a:lstStyle/>
          <a:p>
            <a:r>
              <a:rPr lang="en-US" sz="3467" dirty="0"/>
              <a:t>Wrapping up the conversation</a:t>
            </a:r>
            <a:endParaRPr lang="es-GT" sz="3467" dirty="0">
              <a:latin typeface="Calibri"/>
              <a:cs typeface="Calibri"/>
            </a:endParaRPr>
          </a:p>
        </p:txBody>
      </p:sp>
      <p:sp>
        <p:nvSpPr>
          <p:cNvPr id="3" name="Text Placeholder 2">
            <a:extLst>
              <a:ext uri="{FF2B5EF4-FFF2-40B4-BE49-F238E27FC236}">
                <a16:creationId xmlns:a16="http://schemas.microsoft.com/office/drawing/2014/main" id="{081AEB23-CD1A-40A4-A1B9-F515CBE37453}"/>
              </a:ext>
            </a:extLst>
          </p:cNvPr>
          <p:cNvSpPr>
            <a:spLocks noGrp="1"/>
          </p:cNvSpPr>
          <p:nvPr>
            <p:ph type="body" sz="quarter" idx="10"/>
          </p:nvPr>
        </p:nvSpPr>
        <p:spPr>
          <a:xfrm>
            <a:off x="623888" y="1485385"/>
            <a:ext cx="11019472" cy="3887231"/>
          </a:xfrm>
        </p:spPr>
        <p:txBody>
          <a:bodyPr>
            <a:normAutofit/>
          </a:bodyPr>
          <a:lstStyle/>
          <a:p>
            <a:r>
              <a:rPr lang="en-US" dirty="0"/>
              <a:t>Encourage patients to take at least one action. </a:t>
            </a:r>
          </a:p>
          <a:p>
            <a:pPr marL="0" indent="304792">
              <a:spcBef>
                <a:spcPts val="0"/>
              </a:spcBef>
              <a:buNone/>
            </a:pPr>
            <a:r>
              <a:rPr lang="en-US" dirty="0"/>
              <a:t>For example</a:t>
            </a:r>
            <a:r>
              <a:rPr lang="en-US" sz="2400" dirty="0"/>
              <a:t>:</a:t>
            </a:r>
          </a:p>
          <a:p>
            <a:pPr lvl="1"/>
            <a:r>
              <a:rPr lang="en-US" sz="2400" dirty="0"/>
              <a:t>Schedule the second-dose appointment if they got vaccinated that day.</a:t>
            </a:r>
          </a:p>
          <a:p>
            <a:pPr lvl="1"/>
            <a:r>
              <a:rPr lang="en-US" sz="2400" dirty="0"/>
              <a:t>Read additional information you provide them if they declined vaccination.</a:t>
            </a:r>
          </a:p>
          <a:p>
            <a:r>
              <a:rPr lang="en-US" sz="2400" dirty="0"/>
              <a:t>If they decline, continue to remind them about the importance of getting a COVID-19 vaccine during future routine visits.</a:t>
            </a:r>
          </a:p>
          <a:p>
            <a:r>
              <a:rPr lang="en-US" sz="2400" dirty="0"/>
              <a:t>Wrap up the conversation by letting your </a:t>
            </a:r>
            <a:br>
              <a:rPr lang="en-US" sz="2400" dirty="0"/>
            </a:br>
            <a:r>
              <a:rPr lang="en-US" sz="2400" dirty="0"/>
              <a:t>patient know that you are open to continuing </a:t>
            </a:r>
            <a:br>
              <a:rPr lang="en-US" sz="2400" dirty="0"/>
            </a:br>
            <a:r>
              <a:rPr lang="en-US" sz="2400" dirty="0"/>
              <a:t>the discussion and answering any additional </a:t>
            </a:r>
            <a:br>
              <a:rPr lang="en-US" sz="2400" dirty="0"/>
            </a:br>
            <a:r>
              <a:rPr lang="en-US" sz="2400" dirty="0"/>
              <a:t>questions they may have.</a:t>
            </a:r>
          </a:p>
          <a:p>
            <a:endParaRPr lang="en-US" sz="2800" dirty="0"/>
          </a:p>
          <a:p>
            <a:endParaRPr lang="en-US" sz="2200" dirty="0"/>
          </a:p>
        </p:txBody>
      </p:sp>
    </p:spTree>
    <p:extLst>
      <p:ext uri="{BB962C8B-B14F-4D97-AF65-F5344CB8AC3E}">
        <p14:creationId xmlns:p14="http://schemas.microsoft.com/office/powerpoint/2010/main" val="2649776485"/>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F03CB99-AFA8-3A44-87B9-5EA2D09B9FE0}"/>
              </a:ext>
            </a:extLst>
          </p:cNvPr>
          <p:cNvSpPr>
            <a:spLocks noGrp="1"/>
          </p:cNvSpPr>
          <p:nvPr>
            <p:ph type="title" idx="4294967295"/>
          </p:nvPr>
        </p:nvSpPr>
        <p:spPr>
          <a:xfrm>
            <a:off x="1011765" y="5951913"/>
            <a:ext cx="8046720" cy="307071"/>
          </a:xfrm>
          <a:prstGeom prst="rect">
            <a:avLst/>
          </a:prstGeom>
        </p:spPr>
        <p:txBody>
          <a:bodyPr/>
          <a:lstStyle/>
          <a:p>
            <a:pPr algn="l"/>
            <a:r>
              <a:rPr lang="en-US" sz="1600" b="1" dirty="0">
                <a:solidFill>
                  <a:srgbClr val="FFFFFF"/>
                </a:solidFill>
                <a:latin typeface="Arial" panose="020B0604020202020204" pitchFamily="34" charset="0"/>
                <a:cs typeface="Arial" panose="020B0604020202020204" pitchFamily="34" charset="0"/>
              </a:rPr>
              <a:t>For more information about COVID-19 and vaccines:</a:t>
            </a:r>
          </a:p>
        </p:txBody>
      </p:sp>
      <p:sp>
        <p:nvSpPr>
          <p:cNvPr id="4" name="Text Placeholder">
            <a:extLst>
              <a:ext uri="{FF2B5EF4-FFF2-40B4-BE49-F238E27FC236}">
                <a16:creationId xmlns:a16="http://schemas.microsoft.com/office/drawing/2014/main" id="{7E6B21D5-2551-A647-BE09-201E8A4B7165}"/>
              </a:ext>
            </a:extLst>
          </p:cNvPr>
          <p:cNvSpPr>
            <a:spLocks noGrp="1"/>
          </p:cNvSpPr>
          <p:nvPr>
            <p:ph type="body" sz="quarter" idx="10"/>
          </p:nvPr>
        </p:nvSpPr>
        <p:spPr/>
        <p:txBody>
          <a:bodyPr/>
          <a:lstStyle/>
          <a:p>
            <a:r>
              <a:rPr lang="en-US" dirty="0">
                <a:hlinkClick r:id="rId3">
                  <a:extLst>
                    <a:ext uri="{A12FA001-AC4F-418D-AE19-62706E023703}">
                      <ahyp:hlinkClr xmlns:ahyp="http://schemas.microsoft.com/office/drawing/2018/hyperlinkcolor" val="tx"/>
                    </a:ext>
                  </a:extLst>
                </a:hlinkClick>
              </a:rPr>
              <a:t>www.cdc.gov/COVID19</a:t>
            </a:r>
            <a:endParaRPr lang="en-US" dirty="0"/>
          </a:p>
        </p:txBody>
      </p:sp>
    </p:spTree>
    <p:extLst>
      <p:ext uri="{BB962C8B-B14F-4D97-AF65-F5344CB8AC3E}">
        <p14:creationId xmlns:p14="http://schemas.microsoft.com/office/powerpoint/2010/main" val="92330121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42AFA64-A1E1-314F-962E-8AD4A8282D54}"/>
              </a:ext>
            </a:extLst>
          </p:cNvPr>
          <p:cNvSpPr>
            <a:spLocks noGrp="1"/>
          </p:cNvSpPr>
          <p:nvPr>
            <p:ph type="title"/>
          </p:nvPr>
        </p:nvSpPr>
        <p:spPr/>
        <p:txBody>
          <a:bodyPr/>
          <a:lstStyle/>
          <a:p>
            <a:r>
              <a:rPr lang="en-US" dirty="0"/>
              <a:t>What is known about COVID-19?</a:t>
            </a:r>
          </a:p>
        </p:txBody>
      </p:sp>
      <p:sp>
        <p:nvSpPr>
          <p:cNvPr id="8" name="Subtitle">
            <a:extLst>
              <a:ext uri="{FF2B5EF4-FFF2-40B4-BE49-F238E27FC236}">
                <a16:creationId xmlns:a16="http://schemas.microsoft.com/office/drawing/2014/main" id="{74157A0D-7D6E-8646-A895-16E651649F6E}"/>
              </a:ext>
            </a:extLst>
          </p:cNvPr>
          <p:cNvSpPr>
            <a:spLocks noGrp="1"/>
          </p:cNvSpPr>
          <p:nvPr>
            <p:ph type="subTitle" idx="1"/>
          </p:nvPr>
        </p:nvSpPr>
        <p:spPr/>
        <p:txBody>
          <a:bodyPr/>
          <a:lstStyle/>
          <a:p>
            <a:r>
              <a:rPr lang="en-US" dirty="0"/>
              <a:t>COVID-19 and Vaccine Basics</a:t>
            </a:r>
          </a:p>
        </p:txBody>
      </p:sp>
      <p:sp>
        <p:nvSpPr>
          <p:cNvPr id="3" name="Text Placeholder">
            <a:extLst>
              <a:ext uri="{FF2B5EF4-FFF2-40B4-BE49-F238E27FC236}">
                <a16:creationId xmlns:a16="http://schemas.microsoft.com/office/drawing/2014/main" id="{027DA1D8-A8B3-CC4E-A39F-E4C166CD80F6}"/>
              </a:ext>
            </a:extLst>
          </p:cNvPr>
          <p:cNvSpPr>
            <a:spLocks noGrp="1"/>
          </p:cNvSpPr>
          <p:nvPr>
            <p:ph type="body" sz="quarter" idx="10"/>
          </p:nvPr>
        </p:nvSpPr>
        <p:spPr/>
        <p:txBody>
          <a:bodyPr/>
          <a:lstStyle/>
          <a:p>
            <a:pPr marL="304792" indent="-304792">
              <a:spcBef>
                <a:spcPts val="1333"/>
              </a:spcBef>
            </a:pPr>
            <a:r>
              <a:rPr lang="en-US" dirty="0"/>
              <a:t>Infection with SARS-CoV-2, the virus that causes COVID-19, can result in a range of illness, from mild symptoms to severe illness and death.</a:t>
            </a:r>
          </a:p>
          <a:p>
            <a:pPr marL="304792" indent="-304792">
              <a:spcBef>
                <a:spcPts val="1333"/>
              </a:spcBef>
            </a:pPr>
            <a:r>
              <a:rPr lang="en-US" dirty="0"/>
              <a:t>We don’t know how SARS-CoV-2 will affect each person.</a:t>
            </a:r>
          </a:p>
          <a:p>
            <a:pPr marL="304792" indent="-304792">
              <a:spcBef>
                <a:spcPts val="1333"/>
              </a:spcBef>
            </a:pPr>
            <a:r>
              <a:rPr lang="en-US" dirty="0"/>
              <a:t>Some people, such as adults 65 and older or people with certain medical conditions, are more likely than others to become severely ill. </a:t>
            </a:r>
          </a:p>
          <a:p>
            <a:pPr marL="0" indent="0">
              <a:buNone/>
            </a:pPr>
            <a:endParaRPr lang="en-US" dirty="0"/>
          </a:p>
        </p:txBody>
      </p:sp>
      <p:pic>
        <p:nvPicPr>
          <p:cNvPr id="4" name="Picture" descr="A sick woman wrapped in a blanked sitting on a couch.">
            <a:extLst>
              <a:ext uri="{FF2B5EF4-FFF2-40B4-BE49-F238E27FC236}">
                <a16:creationId xmlns:a16="http://schemas.microsoft.com/office/drawing/2014/main" id="{1E860399-564B-DA43-A026-F23640E4F72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459" t="10017" r="9932"/>
          <a:stretch/>
        </p:blipFill>
        <p:spPr bwMode="auto">
          <a:xfrm flipH="1">
            <a:off x="609600" y="4004249"/>
            <a:ext cx="2722697" cy="22189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descr="A patient lies on a hospital bed.">
            <a:extLst>
              <a:ext uri="{FF2B5EF4-FFF2-40B4-BE49-F238E27FC236}">
                <a16:creationId xmlns:a16="http://schemas.microsoft.com/office/drawing/2014/main" id="{F90095EC-3A2C-7844-8EA9-281CE4913A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626" r="15093"/>
          <a:stretch/>
        </p:blipFill>
        <p:spPr>
          <a:xfrm>
            <a:off x="3458301" y="4004250"/>
            <a:ext cx="2844800" cy="2214193"/>
          </a:xfrm>
          <a:prstGeom prst="rect">
            <a:avLst/>
          </a:prstGeom>
        </p:spPr>
      </p:pic>
      <p:pic>
        <p:nvPicPr>
          <p:cNvPr id="6" name="Picture" descr="An older female patient wearing a face mask speaks with her healthcare provider, who also is also waring a face mask.">
            <a:extLst>
              <a:ext uri="{FF2B5EF4-FFF2-40B4-BE49-F238E27FC236}">
                <a16:creationId xmlns:a16="http://schemas.microsoft.com/office/drawing/2014/main" id="{57C9854D-D8CA-FF49-9C41-4C6C6FD69E45}"/>
              </a:ext>
            </a:extLst>
          </p:cNvPr>
          <p:cNvPicPr>
            <a:picLocks noChangeAspect="1"/>
          </p:cNvPicPr>
          <p:nvPr/>
        </p:nvPicPr>
        <p:blipFill rotWithShape="1">
          <a:blip r:embed="rId5">
            <a:extLst>
              <a:ext uri="{28A0092B-C50C-407E-A947-70E740481C1C}">
                <a14:useLocalDpi xmlns:a14="http://schemas.microsoft.com/office/drawing/2010/main" val="0"/>
              </a:ext>
            </a:extLst>
          </a:blip>
          <a:srcRect l="3356" r="16834"/>
          <a:stretch/>
        </p:blipFill>
        <p:spPr>
          <a:xfrm>
            <a:off x="6429107" y="4004250"/>
            <a:ext cx="2636875" cy="2214193"/>
          </a:xfrm>
          <a:prstGeom prst="rect">
            <a:avLst/>
          </a:prstGeom>
        </p:spPr>
      </p:pic>
      <p:pic>
        <p:nvPicPr>
          <p:cNvPr id="7" name="Picture" descr="A pregnant woman wearing a face masks sits in a field.">
            <a:extLst>
              <a:ext uri="{FF2B5EF4-FFF2-40B4-BE49-F238E27FC236}">
                <a16:creationId xmlns:a16="http://schemas.microsoft.com/office/drawing/2014/main" id="{F1BF6B1E-F614-3A4F-B0E8-97E4114D8A9B}"/>
              </a:ext>
            </a:extLst>
          </p:cNvPr>
          <p:cNvPicPr>
            <a:picLocks noChangeAspect="1"/>
          </p:cNvPicPr>
          <p:nvPr/>
        </p:nvPicPr>
        <p:blipFill rotWithShape="1">
          <a:blip r:embed="rId6">
            <a:extLst>
              <a:ext uri="{28A0092B-C50C-407E-A947-70E740481C1C}">
                <a14:useLocalDpi xmlns:a14="http://schemas.microsoft.com/office/drawing/2010/main" val="0"/>
              </a:ext>
            </a:extLst>
          </a:blip>
          <a:srcRect l="5710" t="10703" b="23625"/>
          <a:stretch/>
        </p:blipFill>
        <p:spPr>
          <a:xfrm>
            <a:off x="9191989" y="4004250"/>
            <a:ext cx="2390412" cy="2219844"/>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A51A4E94-98D7-4E91-B4E6-812FC92061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89214" y="6272071"/>
            <a:ext cx="920474" cy="552284"/>
          </a:xfrm>
          <a:prstGeom prst="rect">
            <a:avLst/>
          </a:prstGeom>
        </p:spPr>
      </p:pic>
      <p:sp>
        <p:nvSpPr>
          <p:cNvPr id="13" name="Rectangle 12">
            <a:extLst>
              <a:ext uri="{FF2B5EF4-FFF2-40B4-BE49-F238E27FC236}">
                <a16:creationId xmlns:a16="http://schemas.microsoft.com/office/drawing/2014/main" id="{D8A63D99-A077-4BFB-90B2-F9CA8692145B}"/>
              </a:ext>
            </a:extLst>
          </p:cNvPr>
          <p:cNvSpPr/>
          <p:nvPr/>
        </p:nvSpPr>
        <p:spPr>
          <a:xfrm>
            <a:off x="408475" y="6305553"/>
            <a:ext cx="2923822" cy="4657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02255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42AFA64-A1E1-314F-962E-8AD4A8282D54}"/>
              </a:ext>
            </a:extLst>
          </p:cNvPr>
          <p:cNvSpPr>
            <a:spLocks noGrp="1"/>
          </p:cNvSpPr>
          <p:nvPr>
            <p:ph type="title"/>
          </p:nvPr>
        </p:nvSpPr>
        <p:spPr/>
        <p:txBody>
          <a:bodyPr/>
          <a:lstStyle/>
          <a:p>
            <a:r>
              <a:rPr lang="en-US" dirty="0"/>
              <a:t>COVID-19 Virus Variants</a:t>
            </a:r>
          </a:p>
        </p:txBody>
      </p:sp>
      <p:sp>
        <p:nvSpPr>
          <p:cNvPr id="8" name="Subtitle">
            <a:extLst>
              <a:ext uri="{FF2B5EF4-FFF2-40B4-BE49-F238E27FC236}">
                <a16:creationId xmlns:a16="http://schemas.microsoft.com/office/drawing/2014/main" id="{74157A0D-7D6E-8646-A895-16E651649F6E}"/>
              </a:ext>
            </a:extLst>
          </p:cNvPr>
          <p:cNvSpPr>
            <a:spLocks noGrp="1"/>
          </p:cNvSpPr>
          <p:nvPr>
            <p:ph type="subTitle" idx="1"/>
          </p:nvPr>
        </p:nvSpPr>
        <p:spPr/>
        <p:txBody>
          <a:bodyPr/>
          <a:lstStyle/>
          <a:p>
            <a:r>
              <a:rPr lang="en-US" dirty="0"/>
              <a:t>COVID-19 and Vaccine Basics</a:t>
            </a:r>
          </a:p>
        </p:txBody>
      </p:sp>
      <p:sp>
        <p:nvSpPr>
          <p:cNvPr id="3" name="Text Placeholder">
            <a:extLst>
              <a:ext uri="{FF2B5EF4-FFF2-40B4-BE49-F238E27FC236}">
                <a16:creationId xmlns:a16="http://schemas.microsoft.com/office/drawing/2014/main" id="{027DA1D8-A8B3-CC4E-A39F-E4C166CD80F6}"/>
              </a:ext>
            </a:extLst>
          </p:cNvPr>
          <p:cNvSpPr>
            <a:spLocks noGrp="1"/>
          </p:cNvSpPr>
          <p:nvPr>
            <p:ph type="body" sz="quarter" idx="10"/>
          </p:nvPr>
        </p:nvSpPr>
        <p:spPr>
          <a:xfrm>
            <a:off x="609600" y="1545167"/>
            <a:ext cx="10972800" cy="4726904"/>
          </a:xfrm>
        </p:spPr>
        <p:txBody>
          <a:bodyPr>
            <a:normAutofit fontScale="92500" lnSpcReduction="10000"/>
          </a:bodyPr>
          <a:lstStyle/>
          <a:p>
            <a:pPr marL="304792" indent="-304792">
              <a:spcBef>
                <a:spcPts val="1333"/>
              </a:spcBef>
            </a:pPr>
            <a:r>
              <a:rPr lang="en-US" dirty="0"/>
              <a:t>Viruses constantly change through mutation</a:t>
            </a:r>
          </a:p>
          <a:p>
            <a:pPr marL="0" indent="0">
              <a:buNone/>
            </a:pPr>
            <a:endParaRPr lang="en-US" sz="500" dirty="0"/>
          </a:p>
          <a:p>
            <a:r>
              <a:rPr lang="en-US" dirty="0"/>
              <a:t>Multiple variants of the virus that causes COVID-19 are circulating globally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So far, studies suggest that antibodies generated through vaccination with currently authorized vaccines recognize these variants. This is being closely investigated and more studies are underway.</a:t>
            </a:r>
          </a:p>
          <a:p>
            <a:endParaRPr lang="en-US" dirty="0"/>
          </a:p>
        </p:txBody>
      </p:sp>
      <p:pic>
        <p:nvPicPr>
          <p:cNvPr id="12" name="Picture 11" descr="Graphical user interface, application&#10;&#10;Description automatically generated">
            <a:extLst>
              <a:ext uri="{FF2B5EF4-FFF2-40B4-BE49-F238E27FC236}">
                <a16:creationId xmlns:a16="http://schemas.microsoft.com/office/drawing/2014/main" id="{A51A4E94-98D7-4E91-B4E6-812FC9206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9214" y="6272071"/>
            <a:ext cx="920474" cy="552284"/>
          </a:xfrm>
          <a:prstGeom prst="rect">
            <a:avLst/>
          </a:prstGeom>
        </p:spPr>
      </p:pic>
      <p:sp>
        <p:nvSpPr>
          <p:cNvPr id="13" name="Rectangle 12">
            <a:extLst>
              <a:ext uri="{FF2B5EF4-FFF2-40B4-BE49-F238E27FC236}">
                <a16:creationId xmlns:a16="http://schemas.microsoft.com/office/drawing/2014/main" id="{D8A63D99-A077-4BFB-90B2-F9CA8692145B}"/>
              </a:ext>
            </a:extLst>
          </p:cNvPr>
          <p:cNvSpPr/>
          <p:nvPr/>
        </p:nvSpPr>
        <p:spPr>
          <a:xfrm>
            <a:off x="408475" y="6305553"/>
            <a:ext cx="2923822" cy="4657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Table 9">
            <a:extLst>
              <a:ext uri="{FF2B5EF4-FFF2-40B4-BE49-F238E27FC236}">
                <a16:creationId xmlns:a16="http://schemas.microsoft.com/office/drawing/2014/main" id="{714B707F-FF57-4FED-8972-950948FFBAC6}"/>
              </a:ext>
            </a:extLst>
          </p:cNvPr>
          <p:cNvGraphicFramePr>
            <a:graphicFrameLocks noGrp="1"/>
          </p:cNvGraphicFramePr>
          <p:nvPr/>
        </p:nvGraphicFramePr>
        <p:xfrm>
          <a:off x="929806" y="2351599"/>
          <a:ext cx="10419645" cy="3114040"/>
        </p:xfrm>
        <a:graphic>
          <a:graphicData uri="http://schemas.openxmlformats.org/drawingml/2006/table">
            <a:tbl>
              <a:tblPr firstRow="1" bandRow="1">
                <a:tableStyleId>{5C22544A-7EE6-4342-B048-85BDC9FD1C3A}</a:tableStyleId>
              </a:tblPr>
              <a:tblGrid>
                <a:gridCol w="2980267">
                  <a:extLst>
                    <a:ext uri="{9D8B030D-6E8A-4147-A177-3AD203B41FA5}">
                      <a16:colId xmlns:a16="http://schemas.microsoft.com/office/drawing/2014/main" val="2939339935"/>
                    </a:ext>
                  </a:extLst>
                </a:gridCol>
                <a:gridCol w="3966163">
                  <a:extLst>
                    <a:ext uri="{9D8B030D-6E8A-4147-A177-3AD203B41FA5}">
                      <a16:colId xmlns:a16="http://schemas.microsoft.com/office/drawing/2014/main" val="2040515747"/>
                    </a:ext>
                  </a:extLst>
                </a:gridCol>
                <a:gridCol w="3473215">
                  <a:extLst>
                    <a:ext uri="{9D8B030D-6E8A-4147-A177-3AD203B41FA5}">
                      <a16:colId xmlns:a16="http://schemas.microsoft.com/office/drawing/2014/main" val="1432240534"/>
                    </a:ext>
                  </a:extLst>
                </a:gridCol>
              </a:tblGrid>
              <a:tr h="370840">
                <a:tc>
                  <a:txBody>
                    <a:bodyPr/>
                    <a:lstStyle/>
                    <a:p>
                      <a:r>
                        <a:rPr lang="en-US" dirty="0"/>
                        <a:t>Variant Name</a:t>
                      </a:r>
                    </a:p>
                  </a:txBody>
                  <a:tcPr/>
                </a:tc>
                <a:tc>
                  <a:txBody>
                    <a:bodyPr/>
                    <a:lstStyle/>
                    <a:p>
                      <a:r>
                        <a:rPr lang="en-US" dirty="0"/>
                        <a:t>First identified</a:t>
                      </a:r>
                    </a:p>
                  </a:txBody>
                  <a:tcPr/>
                </a:tc>
                <a:tc>
                  <a:txBody>
                    <a:bodyPr/>
                    <a:lstStyle/>
                    <a:p>
                      <a:r>
                        <a:rPr lang="en-US" dirty="0"/>
                        <a:t>Additional risk?</a:t>
                      </a:r>
                    </a:p>
                  </a:txBody>
                  <a:tcPr/>
                </a:tc>
                <a:extLst>
                  <a:ext uri="{0D108BD9-81ED-4DB2-BD59-A6C34878D82A}">
                    <a16:rowId xmlns:a16="http://schemas.microsoft.com/office/drawing/2014/main" val="715239222"/>
                  </a:ext>
                </a:extLst>
              </a:tr>
              <a:tr h="370840">
                <a:tc>
                  <a:txBody>
                    <a:bodyPr/>
                    <a:lstStyle/>
                    <a:p>
                      <a:r>
                        <a:rPr lang="en-US" dirty="0">
                          <a:solidFill>
                            <a:srgbClr val="2E1700"/>
                          </a:solidFill>
                        </a:rPr>
                        <a:t>United Kingdom (UK) variant: B.1.1.7</a:t>
                      </a:r>
                    </a:p>
                  </a:txBody>
                  <a:tcPr/>
                </a:tc>
                <a:tc>
                  <a:txBody>
                    <a:bodyPr/>
                    <a:lstStyle/>
                    <a:p>
                      <a:pPr marL="285750" indent="-285750">
                        <a:buFont typeface="Arial" panose="020B0604020202020204" pitchFamily="34" charset="0"/>
                        <a:buChar char="•"/>
                      </a:pPr>
                      <a:r>
                        <a:rPr lang="en-US" dirty="0">
                          <a:solidFill>
                            <a:srgbClr val="2E1700"/>
                          </a:solidFill>
                        </a:rPr>
                        <a:t>Identified in the UK in fall 2020</a:t>
                      </a:r>
                    </a:p>
                    <a:p>
                      <a:pPr marL="285750" indent="-285750">
                        <a:buFont typeface="Arial" panose="020B0604020202020204" pitchFamily="34" charset="0"/>
                        <a:buChar char="•"/>
                      </a:pPr>
                      <a:r>
                        <a:rPr lang="en-US" dirty="0">
                          <a:solidFill>
                            <a:srgbClr val="2E1700"/>
                          </a:solidFill>
                        </a:rPr>
                        <a:t>First detected in the US in December 2020</a:t>
                      </a:r>
                    </a:p>
                  </a:txBody>
                  <a:tcPr/>
                </a:tc>
                <a:tc>
                  <a:txBody>
                    <a:bodyPr/>
                    <a:lstStyle/>
                    <a:p>
                      <a:pPr marL="285750" indent="-285750">
                        <a:buFont typeface="Arial" panose="020B0604020202020204" pitchFamily="34" charset="0"/>
                        <a:buChar char="•"/>
                      </a:pPr>
                      <a:r>
                        <a:rPr lang="en-US" dirty="0">
                          <a:solidFill>
                            <a:srgbClr val="2E1700"/>
                          </a:solidFill>
                        </a:rPr>
                        <a:t>May spread more easily</a:t>
                      </a:r>
                    </a:p>
                    <a:p>
                      <a:pPr marL="285750" indent="-285750">
                        <a:buFont typeface="Arial" panose="020B0604020202020204" pitchFamily="34" charset="0"/>
                        <a:buChar char="•"/>
                      </a:pPr>
                      <a:r>
                        <a:rPr lang="en-US" dirty="0">
                          <a:solidFill>
                            <a:srgbClr val="2E1700"/>
                          </a:solidFill>
                        </a:rPr>
                        <a:t>May be associated with increased risk of death—additional study needed</a:t>
                      </a:r>
                    </a:p>
                  </a:txBody>
                  <a:tcPr/>
                </a:tc>
                <a:extLst>
                  <a:ext uri="{0D108BD9-81ED-4DB2-BD59-A6C34878D82A}">
                    <a16:rowId xmlns:a16="http://schemas.microsoft.com/office/drawing/2014/main" val="570831959"/>
                  </a:ext>
                </a:extLst>
              </a:tr>
              <a:tr h="370840">
                <a:tc>
                  <a:txBody>
                    <a:bodyPr/>
                    <a:lstStyle/>
                    <a:p>
                      <a:r>
                        <a:rPr lang="en-US" dirty="0">
                          <a:solidFill>
                            <a:srgbClr val="2E1700"/>
                          </a:solidFill>
                        </a:rPr>
                        <a:t>South Africa variant: B.1.351</a:t>
                      </a:r>
                    </a:p>
                  </a:txBody>
                  <a:tcPr/>
                </a:tc>
                <a:tc>
                  <a:txBody>
                    <a:bodyPr/>
                    <a:lstStyle/>
                    <a:p>
                      <a:pPr marL="285750" indent="-285750">
                        <a:buFont typeface="Arial" panose="020B0604020202020204" pitchFamily="34" charset="0"/>
                        <a:buChar char="•"/>
                      </a:pPr>
                      <a:r>
                        <a:rPr lang="en-US" dirty="0">
                          <a:solidFill>
                            <a:srgbClr val="2E1700"/>
                          </a:solidFill>
                        </a:rPr>
                        <a:t>Identified in October 2020</a:t>
                      </a:r>
                    </a:p>
                    <a:p>
                      <a:pPr marL="285750" indent="-285750">
                        <a:buFont typeface="Arial" panose="020B0604020202020204" pitchFamily="34" charset="0"/>
                        <a:buChar char="•"/>
                      </a:pPr>
                      <a:r>
                        <a:rPr lang="en-US" dirty="0">
                          <a:solidFill>
                            <a:srgbClr val="2E1700"/>
                          </a:solidFill>
                        </a:rPr>
                        <a:t>Cases caused by this variant reported in U.S. in January 2021</a:t>
                      </a:r>
                    </a:p>
                  </a:txBody>
                  <a:tcPr/>
                </a:tc>
                <a:tc>
                  <a:txBody>
                    <a:bodyPr/>
                    <a:lstStyle/>
                    <a:p>
                      <a:endParaRPr lang="en-US">
                        <a:solidFill>
                          <a:srgbClr val="2E1700"/>
                        </a:solidFill>
                      </a:endParaRPr>
                    </a:p>
                  </a:txBody>
                  <a:tcPr/>
                </a:tc>
                <a:extLst>
                  <a:ext uri="{0D108BD9-81ED-4DB2-BD59-A6C34878D82A}">
                    <a16:rowId xmlns:a16="http://schemas.microsoft.com/office/drawing/2014/main" val="2222822138"/>
                  </a:ext>
                </a:extLst>
              </a:tr>
              <a:tr h="370840">
                <a:tc>
                  <a:txBody>
                    <a:bodyPr/>
                    <a:lstStyle/>
                    <a:p>
                      <a:r>
                        <a:rPr lang="en-US" dirty="0">
                          <a:solidFill>
                            <a:srgbClr val="2E1700"/>
                          </a:solidFill>
                        </a:rPr>
                        <a:t>Brazil variant: P.1</a:t>
                      </a:r>
                    </a:p>
                  </a:txBody>
                  <a:tcPr/>
                </a:tc>
                <a:tc>
                  <a:txBody>
                    <a:bodyPr/>
                    <a:lstStyle/>
                    <a:p>
                      <a:pPr marL="285750" indent="-285750">
                        <a:buFont typeface="Arial" panose="020B0604020202020204" pitchFamily="34" charset="0"/>
                        <a:buChar char="•"/>
                      </a:pPr>
                      <a:r>
                        <a:rPr lang="en-US" dirty="0">
                          <a:solidFill>
                            <a:srgbClr val="2E1700"/>
                          </a:solidFill>
                        </a:rPr>
                        <a:t>First detected in early-January 2021</a:t>
                      </a:r>
                    </a:p>
                    <a:p>
                      <a:pPr marL="285750" indent="-285750">
                        <a:buFont typeface="Arial" panose="020B0604020202020204" pitchFamily="34" charset="0"/>
                        <a:buChar char="•"/>
                      </a:pPr>
                      <a:r>
                        <a:rPr lang="en-US" dirty="0">
                          <a:solidFill>
                            <a:srgbClr val="2E1700"/>
                          </a:solidFill>
                        </a:rPr>
                        <a:t>Detected in U.S. in late-January 2021</a:t>
                      </a:r>
                    </a:p>
                  </a:txBody>
                  <a:tcPr/>
                </a:tc>
                <a:tc>
                  <a:txBody>
                    <a:bodyPr/>
                    <a:lstStyle/>
                    <a:p>
                      <a:pPr marL="285750" indent="-285750">
                        <a:buFont typeface="Arial" panose="020B0604020202020204" pitchFamily="34" charset="0"/>
                        <a:buChar char="•"/>
                      </a:pPr>
                      <a:r>
                        <a:rPr lang="en-US" dirty="0">
                          <a:solidFill>
                            <a:srgbClr val="2E1700"/>
                          </a:solidFill>
                        </a:rPr>
                        <a:t>Mutations may affect its ability to be identified by antibodies</a:t>
                      </a:r>
                    </a:p>
                  </a:txBody>
                  <a:tcPr/>
                </a:tc>
                <a:extLst>
                  <a:ext uri="{0D108BD9-81ED-4DB2-BD59-A6C34878D82A}">
                    <a16:rowId xmlns:a16="http://schemas.microsoft.com/office/drawing/2014/main" val="1901829992"/>
                  </a:ext>
                </a:extLst>
              </a:tr>
            </a:tbl>
          </a:graphicData>
        </a:graphic>
      </p:graphicFrame>
      <p:sp>
        <p:nvSpPr>
          <p:cNvPr id="11" name="Rectangle 10">
            <a:extLst>
              <a:ext uri="{FF2B5EF4-FFF2-40B4-BE49-F238E27FC236}">
                <a16:creationId xmlns:a16="http://schemas.microsoft.com/office/drawing/2014/main" id="{44046372-E70D-468A-811E-E67B0CE394FA}"/>
              </a:ext>
            </a:extLst>
          </p:cNvPr>
          <p:cNvSpPr/>
          <p:nvPr/>
        </p:nvSpPr>
        <p:spPr>
          <a:xfrm>
            <a:off x="929806" y="6346157"/>
            <a:ext cx="8902816" cy="307777"/>
          </a:xfrm>
          <a:prstGeom prst="rect">
            <a:avLst/>
          </a:prstGeom>
        </p:spPr>
        <p:txBody>
          <a:bodyPr wrap="square">
            <a:spAutoFit/>
          </a:bodyPr>
          <a:lstStyle/>
          <a:p>
            <a:r>
              <a:rPr lang="en-US" sz="1400" dirty="0">
                <a:solidFill>
                  <a:schemeClr val="bg1">
                    <a:lumMod val="50000"/>
                  </a:schemeClr>
                </a:solidFill>
              </a:rPr>
              <a:t>Source: </a:t>
            </a:r>
            <a:r>
              <a:rPr lang="en-US" sz="1400" dirty="0">
                <a:solidFill>
                  <a:schemeClr val="bg1">
                    <a:lumMod val="50000"/>
                  </a:schemeClr>
                </a:solidFill>
                <a:hlinkClick r:id="rId4"/>
              </a:rPr>
              <a:t>https://www.cdc.gov/coronavirus/2019-ncov/transmission/variant.html</a:t>
            </a:r>
            <a:r>
              <a:rPr lang="en-US" sz="1400" dirty="0">
                <a:solidFill>
                  <a:schemeClr val="bg1">
                    <a:lumMod val="50000"/>
                  </a:schemeClr>
                </a:solidFill>
              </a:rPr>
              <a:t> </a:t>
            </a:r>
          </a:p>
        </p:txBody>
      </p:sp>
      <p:sp>
        <p:nvSpPr>
          <p:cNvPr id="4" name="TextBox 3">
            <a:extLst>
              <a:ext uri="{FF2B5EF4-FFF2-40B4-BE49-F238E27FC236}">
                <a16:creationId xmlns:a16="http://schemas.microsoft.com/office/drawing/2014/main" id="{1600AC7E-752B-434D-984C-2163C2483BD1}"/>
              </a:ext>
            </a:extLst>
          </p:cNvPr>
          <p:cNvSpPr txBox="1"/>
          <p:nvPr/>
        </p:nvSpPr>
        <p:spPr>
          <a:xfrm>
            <a:off x="8939204" y="6346157"/>
            <a:ext cx="1786836" cy="332079"/>
          </a:xfrm>
          <a:prstGeom prst="rect">
            <a:avLst/>
          </a:prstGeom>
          <a:noFill/>
        </p:spPr>
        <p:txBody>
          <a:bodyPr wrap="none" rtlCol="0">
            <a:spAutoFit/>
          </a:bodyPr>
          <a:lstStyle/>
          <a:p>
            <a:pPr>
              <a:lnSpc>
                <a:spcPts val="2000"/>
              </a:lnSpc>
              <a:spcAft>
                <a:spcPts val="600"/>
              </a:spcAft>
            </a:pPr>
            <a:r>
              <a:rPr lang="en-US" sz="1400" b="1" i="0" kern="1200" spc="0" dirty="0">
                <a:solidFill>
                  <a:schemeClr val="tx1">
                    <a:lumMod val="85000"/>
                    <a:lumOff val="15000"/>
                  </a:schemeClr>
                </a:solidFill>
                <a:latin typeface="Calibri Light"/>
                <a:cs typeface="Calibri Light"/>
              </a:rPr>
              <a:t>Last updated: 2/19/21</a:t>
            </a:r>
          </a:p>
        </p:txBody>
      </p:sp>
    </p:spTree>
    <p:extLst>
      <p:ext uri="{BB962C8B-B14F-4D97-AF65-F5344CB8AC3E}">
        <p14:creationId xmlns:p14="http://schemas.microsoft.com/office/powerpoint/2010/main" val="222713714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A918FD4-82FF-FE44-962D-0426B170A54A}"/>
              </a:ext>
            </a:extLst>
          </p:cNvPr>
          <p:cNvSpPr>
            <a:spLocks noGrp="1"/>
          </p:cNvSpPr>
          <p:nvPr>
            <p:ph type="title"/>
          </p:nvPr>
        </p:nvSpPr>
        <p:spPr/>
        <p:txBody>
          <a:bodyPr/>
          <a:lstStyle/>
          <a:p>
            <a:r>
              <a:rPr lang="en-US" dirty="0">
                <a:solidFill>
                  <a:srgbClr val="1D624D"/>
                </a:solidFill>
              </a:rPr>
              <a:t>How to prevent COVID-19</a:t>
            </a:r>
            <a:br>
              <a:rPr lang="en-US" dirty="0">
                <a:solidFill>
                  <a:srgbClr val="1D624D"/>
                </a:solidFill>
              </a:rPr>
            </a:br>
            <a:endParaRPr lang="en-US" dirty="0"/>
          </a:p>
        </p:txBody>
      </p:sp>
      <p:sp>
        <p:nvSpPr>
          <p:cNvPr id="5" name="Subtitle">
            <a:extLst>
              <a:ext uri="{FF2B5EF4-FFF2-40B4-BE49-F238E27FC236}">
                <a16:creationId xmlns:a16="http://schemas.microsoft.com/office/drawing/2014/main" id="{CAA21185-B74D-7E47-AD29-E5FEFE631B09}"/>
              </a:ext>
            </a:extLst>
          </p:cNvPr>
          <p:cNvSpPr>
            <a:spLocks noGrp="1"/>
          </p:cNvSpPr>
          <p:nvPr>
            <p:ph type="subTitle" idx="1"/>
          </p:nvPr>
        </p:nvSpPr>
        <p:spPr/>
        <p:txBody>
          <a:bodyPr/>
          <a:lstStyle/>
          <a:p>
            <a:r>
              <a:rPr lang="en-US" dirty="0"/>
              <a:t>COVID-19 and Vaccine Basics</a:t>
            </a:r>
          </a:p>
        </p:txBody>
      </p:sp>
      <p:sp>
        <p:nvSpPr>
          <p:cNvPr id="3" name="Text Placeholder">
            <a:extLst>
              <a:ext uri="{FF2B5EF4-FFF2-40B4-BE49-F238E27FC236}">
                <a16:creationId xmlns:a16="http://schemas.microsoft.com/office/drawing/2014/main" id="{FDF2AEA2-553D-FD4F-9254-D736C4C47A2E}"/>
              </a:ext>
            </a:extLst>
          </p:cNvPr>
          <p:cNvSpPr>
            <a:spLocks noGrp="1"/>
          </p:cNvSpPr>
          <p:nvPr>
            <p:ph type="body" sz="quarter" idx="10"/>
          </p:nvPr>
        </p:nvSpPr>
        <p:spPr>
          <a:xfrm>
            <a:off x="609601" y="1545166"/>
            <a:ext cx="6086324" cy="5312671"/>
          </a:xfrm>
        </p:spPr>
        <p:txBody>
          <a:bodyPr/>
          <a:lstStyle/>
          <a:p>
            <a:pPr>
              <a:spcBef>
                <a:spcPts val="1333"/>
              </a:spcBef>
              <a:buSzPct val="100000"/>
            </a:pPr>
            <a:r>
              <a:rPr lang="en-US" sz="1867" dirty="0">
                <a:solidFill>
                  <a:srgbClr val="000000"/>
                </a:solidFill>
              </a:rPr>
              <a:t>Wear a mask that covers your mouth and nose.</a:t>
            </a:r>
            <a:endParaRPr lang="en-US" sz="1867" dirty="0"/>
          </a:p>
          <a:p>
            <a:pPr>
              <a:spcBef>
                <a:spcPts val="1333"/>
              </a:spcBef>
              <a:buSzPct val="100000"/>
            </a:pPr>
            <a:r>
              <a:rPr lang="en-US" sz="1867" dirty="0">
                <a:solidFill>
                  <a:srgbClr val="000000"/>
                </a:solidFill>
              </a:rPr>
              <a:t>Avoid close contact with others. Stay at least 6 feet (about 2 arm lengths) from other people.</a:t>
            </a:r>
          </a:p>
          <a:p>
            <a:pPr>
              <a:spcBef>
                <a:spcPts val="1333"/>
              </a:spcBef>
              <a:buSzPct val="100000"/>
            </a:pPr>
            <a:r>
              <a:rPr lang="en-US" sz="1867" dirty="0">
                <a:solidFill>
                  <a:srgbClr val="000000"/>
                </a:solidFill>
              </a:rPr>
              <a:t>Avoid crowds and poorly ventilated spaces.</a:t>
            </a:r>
          </a:p>
          <a:p>
            <a:pPr>
              <a:spcBef>
                <a:spcPts val="1333"/>
              </a:spcBef>
              <a:buSzPct val="100000"/>
            </a:pPr>
            <a:r>
              <a:rPr lang="en-US" sz="1867" dirty="0">
                <a:solidFill>
                  <a:srgbClr val="000000"/>
                </a:solidFill>
              </a:rPr>
              <a:t>Wash hands often with soap and water.</a:t>
            </a:r>
          </a:p>
          <a:p>
            <a:pPr>
              <a:spcBef>
                <a:spcPts val="1333"/>
              </a:spcBef>
              <a:buSzPct val="100000"/>
            </a:pPr>
            <a:r>
              <a:rPr lang="en-US" sz="1867" dirty="0">
                <a:solidFill>
                  <a:srgbClr val="000000"/>
                </a:solidFill>
              </a:rPr>
              <a:t>Use an alcohol-based hand sanitizer with at least 60% alcohol if soap and water are not available.</a:t>
            </a:r>
          </a:p>
          <a:p>
            <a:pPr>
              <a:spcBef>
                <a:spcPts val="1333"/>
              </a:spcBef>
              <a:buSzPct val="100000"/>
            </a:pPr>
            <a:r>
              <a:rPr lang="en-US" sz="1867" dirty="0">
                <a:solidFill>
                  <a:srgbClr val="000000"/>
                </a:solidFill>
              </a:rPr>
              <a:t>Avoid touching your eyes, nose, and mouth with unwashed hands.</a:t>
            </a:r>
          </a:p>
          <a:p>
            <a:pPr>
              <a:spcBef>
                <a:spcPts val="1333"/>
              </a:spcBef>
              <a:buSzPct val="100000"/>
            </a:pPr>
            <a:r>
              <a:rPr lang="en-US" sz="1867" dirty="0">
                <a:solidFill>
                  <a:srgbClr val="000000"/>
                </a:solidFill>
              </a:rPr>
              <a:t>Clean and disinfect frequently touched </a:t>
            </a:r>
            <a:br>
              <a:rPr lang="en-US" sz="1867" dirty="0">
                <a:solidFill>
                  <a:srgbClr val="000000"/>
                </a:solidFill>
              </a:rPr>
            </a:br>
            <a:r>
              <a:rPr lang="en-US" sz="1867" dirty="0">
                <a:solidFill>
                  <a:srgbClr val="000000"/>
                </a:solidFill>
              </a:rPr>
              <a:t>surfaces daily.</a:t>
            </a:r>
          </a:p>
          <a:p>
            <a:pPr>
              <a:spcBef>
                <a:spcPts val="1333"/>
              </a:spcBef>
              <a:buSzPct val="100000"/>
            </a:pPr>
            <a:r>
              <a:rPr lang="en-US" sz="1867" dirty="0">
                <a:solidFill>
                  <a:srgbClr val="000000"/>
                </a:solidFill>
              </a:rPr>
              <a:t>Get a COVID-19 vaccine.</a:t>
            </a:r>
            <a:endParaRPr lang="en-US" sz="1867" dirty="0"/>
          </a:p>
        </p:txBody>
      </p:sp>
      <p:pic>
        <p:nvPicPr>
          <p:cNvPr id="6" name="Picture" descr="An elerly person wearing a mask that covers their nose and mouth washes their hands with soap and water.">
            <a:extLst>
              <a:ext uri="{FF2B5EF4-FFF2-40B4-BE49-F238E27FC236}">
                <a16:creationId xmlns:a16="http://schemas.microsoft.com/office/drawing/2014/main" id="{7FEC27B6-C4DF-438D-8C94-CD93F7260A3F}"/>
              </a:ext>
              <a:ext uri="{C183D7F6-B498-43B3-948B-1728B52AA6E4}">
                <adec:decorative xmlns:adec="http://schemas.microsoft.com/office/drawing/2017/decorative" val="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278" t="9251" r="35307"/>
          <a:stretch/>
        </p:blipFill>
        <p:spPr>
          <a:xfrm flipH="1">
            <a:off x="7393552" y="465907"/>
            <a:ext cx="4798448" cy="6392092"/>
          </a:xfrm>
          <a:prstGeom prst="rect">
            <a:avLst/>
          </a:prstGeom>
        </p:spPr>
      </p:pic>
      <p:sp>
        <p:nvSpPr>
          <p:cNvPr id="7" name="Rectangle 6">
            <a:extLst>
              <a:ext uri="{FF2B5EF4-FFF2-40B4-BE49-F238E27FC236}">
                <a16:creationId xmlns:a16="http://schemas.microsoft.com/office/drawing/2014/main" id="{6CD64A41-F41A-4371-9542-A26374512706}"/>
              </a:ext>
            </a:extLst>
          </p:cNvPr>
          <p:cNvSpPr/>
          <p:nvPr/>
        </p:nvSpPr>
        <p:spPr>
          <a:xfrm>
            <a:off x="408475" y="6305553"/>
            <a:ext cx="2923822" cy="4657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26569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DEC680E-8721-C94C-95A0-2CAF33D83724}"/>
              </a:ext>
            </a:extLst>
          </p:cNvPr>
          <p:cNvSpPr>
            <a:spLocks noGrp="1"/>
          </p:cNvSpPr>
          <p:nvPr>
            <p:ph type="title"/>
          </p:nvPr>
        </p:nvSpPr>
        <p:spPr/>
        <p:txBody>
          <a:bodyPr/>
          <a:lstStyle/>
          <a:p>
            <a:r>
              <a:rPr lang="en-US" dirty="0">
                <a:solidFill>
                  <a:srgbClr val="1D624D"/>
                </a:solidFill>
              </a:rPr>
              <a:t>COVID-19 vaccination is a safer </a:t>
            </a:r>
            <a:br>
              <a:rPr lang="en-US" dirty="0">
                <a:solidFill>
                  <a:srgbClr val="1D624D"/>
                </a:solidFill>
              </a:rPr>
            </a:br>
            <a:r>
              <a:rPr lang="en-US" dirty="0">
                <a:solidFill>
                  <a:srgbClr val="1D624D"/>
                </a:solidFill>
              </a:rPr>
              <a:t>way to build protection</a:t>
            </a:r>
            <a:br>
              <a:rPr lang="en-US" dirty="0">
                <a:solidFill>
                  <a:srgbClr val="1D624D"/>
                </a:solidFill>
              </a:rPr>
            </a:br>
            <a:endParaRPr lang="en-US" dirty="0"/>
          </a:p>
        </p:txBody>
      </p:sp>
      <p:sp>
        <p:nvSpPr>
          <p:cNvPr id="8" name="Subtitle">
            <a:extLst>
              <a:ext uri="{FF2B5EF4-FFF2-40B4-BE49-F238E27FC236}">
                <a16:creationId xmlns:a16="http://schemas.microsoft.com/office/drawing/2014/main" id="{2C1B5B2D-EB4E-0F4C-8689-19C8C18DDBA4}"/>
              </a:ext>
            </a:extLst>
          </p:cNvPr>
          <p:cNvSpPr>
            <a:spLocks noGrp="1"/>
          </p:cNvSpPr>
          <p:nvPr>
            <p:ph type="subTitle" idx="1"/>
          </p:nvPr>
        </p:nvSpPr>
        <p:spPr/>
        <p:txBody>
          <a:bodyPr/>
          <a:lstStyle/>
          <a:p>
            <a:r>
              <a:rPr lang="en-US" dirty="0"/>
              <a:t>COVID-19 and Vaccine Basics</a:t>
            </a:r>
          </a:p>
        </p:txBody>
      </p:sp>
      <p:sp>
        <p:nvSpPr>
          <p:cNvPr id="7" name="Text Placeholder">
            <a:extLst>
              <a:ext uri="{FF2B5EF4-FFF2-40B4-BE49-F238E27FC236}">
                <a16:creationId xmlns:a16="http://schemas.microsoft.com/office/drawing/2014/main" id="{154C4F0B-4434-1C41-8E53-FF9846EC8611}"/>
              </a:ext>
            </a:extLst>
          </p:cNvPr>
          <p:cNvSpPr>
            <a:spLocks noGrp="1"/>
          </p:cNvSpPr>
          <p:nvPr>
            <p:ph type="body" sz="quarter" idx="10"/>
          </p:nvPr>
        </p:nvSpPr>
        <p:spPr>
          <a:xfrm>
            <a:off x="609601" y="2009427"/>
            <a:ext cx="5331580" cy="4455584"/>
          </a:xfrm>
        </p:spPr>
        <p:txBody>
          <a:bodyPr/>
          <a:lstStyle/>
          <a:p>
            <a:pPr>
              <a:spcBef>
                <a:spcPts val="1333"/>
              </a:spcBef>
            </a:pPr>
            <a:r>
              <a:rPr lang="en-US" dirty="0"/>
              <a:t>Getting the virus that causes COVID-19 may offer some natural protection, known as an antibody or immune. But experts don’t know how long this protection lasts.</a:t>
            </a:r>
          </a:p>
          <a:p>
            <a:pPr>
              <a:spcBef>
                <a:spcPts val="1333"/>
              </a:spcBef>
            </a:pPr>
            <a:r>
              <a:rPr lang="en-US" dirty="0"/>
              <a:t>The risk of severe illness and death from COVID-19 far outweighs any benefits of natural immunity.</a:t>
            </a:r>
          </a:p>
          <a:p>
            <a:pPr>
              <a:spcBef>
                <a:spcPts val="1333"/>
              </a:spcBef>
            </a:pPr>
            <a:r>
              <a:rPr lang="en-US" dirty="0"/>
              <a:t>COVID-19 vaccination will help protect you by building immunity without the risk of severe illness.</a:t>
            </a:r>
          </a:p>
          <a:p>
            <a:endParaRPr lang="en-US" dirty="0"/>
          </a:p>
        </p:txBody>
      </p:sp>
      <p:pic>
        <p:nvPicPr>
          <p:cNvPr id="3" name="Picture" descr="Illustration of a person wearing a face mask and a bandage on their arm from a recent vaccination. A barrier surrounds the person, protecting them from viruses. ">
            <a:extLst>
              <a:ext uri="{FF2B5EF4-FFF2-40B4-BE49-F238E27FC236}">
                <a16:creationId xmlns:a16="http://schemas.microsoft.com/office/drawing/2014/main" id="{037A7381-428B-A141-9FB7-47AD11FB19FD}"/>
              </a:ext>
              <a:ext uri="{C183D7F6-B498-43B3-948B-1728B52AA6E4}">
                <adec:decorative xmlns:adec="http://schemas.microsoft.com/office/drawing/2017/decorative" val="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667" t="15835" r="16104" b="18209"/>
          <a:stretch/>
        </p:blipFill>
        <p:spPr>
          <a:xfrm>
            <a:off x="6250822" y="1314203"/>
            <a:ext cx="5548023" cy="5285716"/>
          </a:xfrm>
          <a:prstGeom prst="rect">
            <a:avLst/>
          </a:prstGeom>
        </p:spPr>
      </p:pic>
      <p:sp>
        <p:nvSpPr>
          <p:cNvPr id="6" name="Rectangle 5">
            <a:extLst>
              <a:ext uri="{FF2B5EF4-FFF2-40B4-BE49-F238E27FC236}">
                <a16:creationId xmlns:a16="http://schemas.microsoft.com/office/drawing/2014/main" id="{C32D559A-A1E9-4DDC-B68B-110FD360963F}"/>
              </a:ext>
            </a:extLst>
          </p:cNvPr>
          <p:cNvSpPr/>
          <p:nvPr/>
        </p:nvSpPr>
        <p:spPr>
          <a:xfrm>
            <a:off x="408475" y="6305553"/>
            <a:ext cx="2923822" cy="4657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Graphical user interface, application&#10;&#10;Description automatically generated">
            <a:extLst>
              <a:ext uri="{FF2B5EF4-FFF2-40B4-BE49-F238E27FC236}">
                <a16:creationId xmlns:a16="http://schemas.microsoft.com/office/drawing/2014/main" id="{1FBC43F7-6561-4C29-BA77-18A9A19F2C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9214" y="6272071"/>
            <a:ext cx="920474" cy="552284"/>
          </a:xfrm>
          <a:prstGeom prst="rect">
            <a:avLst/>
          </a:prstGeom>
        </p:spPr>
      </p:pic>
    </p:spTree>
    <p:extLst>
      <p:ext uri="{BB962C8B-B14F-4D97-AF65-F5344CB8AC3E}">
        <p14:creationId xmlns:p14="http://schemas.microsoft.com/office/powerpoint/2010/main" val="52296350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01D64B2-D80F-3C49-8D8D-7139280F2278}"/>
              </a:ext>
            </a:extLst>
          </p:cNvPr>
          <p:cNvSpPr>
            <a:spLocks noGrp="1"/>
          </p:cNvSpPr>
          <p:nvPr>
            <p:ph type="title"/>
          </p:nvPr>
        </p:nvSpPr>
        <p:spPr/>
        <p:txBody>
          <a:bodyPr/>
          <a:lstStyle/>
          <a:p>
            <a:r>
              <a:rPr lang="en-US" dirty="0">
                <a:solidFill>
                  <a:srgbClr val="1D624D"/>
                </a:solidFill>
              </a:rPr>
              <a:t>Key facts about COVID-19 vaccination</a:t>
            </a:r>
          </a:p>
        </p:txBody>
      </p:sp>
      <p:sp>
        <p:nvSpPr>
          <p:cNvPr id="3" name="Subtitle">
            <a:extLst>
              <a:ext uri="{FF2B5EF4-FFF2-40B4-BE49-F238E27FC236}">
                <a16:creationId xmlns:a16="http://schemas.microsoft.com/office/drawing/2014/main" id="{B51E62CF-0133-B642-8CAC-DE8DC1CEED91}"/>
              </a:ext>
            </a:extLst>
          </p:cNvPr>
          <p:cNvSpPr>
            <a:spLocks noGrp="1"/>
          </p:cNvSpPr>
          <p:nvPr>
            <p:ph type="subTitle" idx="1"/>
          </p:nvPr>
        </p:nvSpPr>
        <p:spPr/>
        <p:txBody>
          <a:bodyPr/>
          <a:lstStyle/>
          <a:p>
            <a:r>
              <a:rPr lang="en-US" dirty="0"/>
              <a:t>COVID-19 and Vaccine Basics</a:t>
            </a:r>
          </a:p>
        </p:txBody>
      </p:sp>
      <p:pic>
        <p:nvPicPr>
          <p:cNvPr id="32" name="Picture" descr="Illustration of a shield that is protecting against viruses.">
            <a:extLst>
              <a:ext uri="{FF2B5EF4-FFF2-40B4-BE49-F238E27FC236}">
                <a16:creationId xmlns:a16="http://schemas.microsoft.com/office/drawing/2014/main" id="{6E7B55D8-54CF-B646-BE69-337359B219CD}"/>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340" y="2112179"/>
            <a:ext cx="2124245" cy="1574811"/>
          </a:xfrm>
          <a:prstGeom prst="rect">
            <a:avLst/>
          </a:prstGeom>
        </p:spPr>
      </p:pic>
      <p:sp>
        <p:nvSpPr>
          <p:cNvPr id="26" name="TextBox">
            <a:extLst>
              <a:ext uri="{FF2B5EF4-FFF2-40B4-BE49-F238E27FC236}">
                <a16:creationId xmlns:a16="http://schemas.microsoft.com/office/drawing/2014/main" id="{5BCB55DA-6520-0341-BDF3-4065D9C45A79}"/>
              </a:ext>
            </a:extLst>
          </p:cNvPr>
          <p:cNvSpPr txBox="1"/>
          <p:nvPr/>
        </p:nvSpPr>
        <p:spPr>
          <a:xfrm>
            <a:off x="721295" y="3940930"/>
            <a:ext cx="2194560" cy="1077218"/>
          </a:xfrm>
          <a:prstGeom prst="rect">
            <a:avLst/>
          </a:prstGeom>
          <a:noFill/>
        </p:spPr>
        <p:txBody>
          <a:bodyPr wrap="square" rtlCol="0">
            <a:spAutoFit/>
          </a:bodyPr>
          <a:lstStyle/>
          <a:p>
            <a:pPr algn="ctr" defTabSz="1219140">
              <a:defRPr/>
            </a:pPr>
            <a:r>
              <a:rPr lang="en-US" sz="1600" b="1" dirty="0">
                <a:solidFill>
                  <a:srgbClr val="1D624D"/>
                </a:solidFill>
                <a:latin typeface="Arial" panose="020B0604020202020204" pitchFamily="34" charset="0"/>
                <a:cs typeface="Arial" panose="020B0604020202020204" pitchFamily="34" charset="0"/>
              </a:rPr>
              <a:t>Getting vaccinated can help prevent getting sick with COVID-19</a:t>
            </a:r>
          </a:p>
        </p:txBody>
      </p:sp>
      <p:pic>
        <p:nvPicPr>
          <p:cNvPr id="33" name="Picture" descr="Illustration of a person wearing a mask that covers their nose and mouth.">
            <a:extLst>
              <a:ext uri="{FF2B5EF4-FFF2-40B4-BE49-F238E27FC236}">
                <a16:creationId xmlns:a16="http://schemas.microsoft.com/office/drawing/2014/main" id="{BA7BBA0F-9236-5040-B37A-9A086B142C79}"/>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7246" y="1912291"/>
            <a:ext cx="1028756" cy="1629896"/>
          </a:xfrm>
          <a:prstGeom prst="rect">
            <a:avLst/>
          </a:prstGeom>
        </p:spPr>
      </p:pic>
      <p:sp>
        <p:nvSpPr>
          <p:cNvPr id="25" name="TextBox">
            <a:extLst>
              <a:ext uri="{FF2B5EF4-FFF2-40B4-BE49-F238E27FC236}">
                <a16:creationId xmlns:a16="http://schemas.microsoft.com/office/drawing/2014/main" id="{F465E09A-7BD3-E340-A03B-EDEC62A6B708}"/>
              </a:ext>
            </a:extLst>
          </p:cNvPr>
          <p:cNvSpPr txBox="1"/>
          <p:nvPr/>
        </p:nvSpPr>
        <p:spPr>
          <a:xfrm>
            <a:off x="3554344" y="3894713"/>
            <a:ext cx="2194560" cy="1323439"/>
          </a:xfrm>
          <a:prstGeom prst="rect">
            <a:avLst/>
          </a:prstGeom>
          <a:noFill/>
        </p:spPr>
        <p:txBody>
          <a:bodyPr wrap="square" rtlCol="0">
            <a:spAutoFit/>
          </a:bodyPr>
          <a:lstStyle/>
          <a:p>
            <a:pPr algn="ctr" eaLnBrk="1" fontAlgn="auto" hangingPunct="1"/>
            <a:r>
              <a:rPr lang="en-US" sz="1600" b="1" dirty="0">
                <a:solidFill>
                  <a:srgbClr val="1D624D"/>
                </a:solidFill>
                <a:latin typeface="Arial" panose="020B0604020202020204" pitchFamily="34" charset="0"/>
                <a:cs typeface="Arial" panose="020B0604020202020204" pitchFamily="34" charset="0"/>
              </a:rPr>
              <a:t>People who have already gotten sick with COVID-19 may still benefit from getting vaccinated</a:t>
            </a:r>
          </a:p>
        </p:txBody>
      </p:sp>
      <p:pic>
        <p:nvPicPr>
          <p:cNvPr id="34" name="Picture" descr="Illustration of a syringe, medicine bottle and double helix DNA.">
            <a:extLst>
              <a:ext uri="{FF2B5EF4-FFF2-40B4-BE49-F238E27FC236}">
                <a16:creationId xmlns:a16="http://schemas.microsoft.com/office/drawing/2014/main" id="{B6D797BB-FBDF-8146-A8BE-E31F1644F1BA}"/>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8202" y="2021224"/>
            <a:ext cx="1047865" cy="1574811"/>
          </a:xfrm>
          <a:prstGeom prst="rect">
            <a:avLst/>
          </a:prstGeom>
        </p:spPr>
      </p:pic>
      <p:sp>
        <p:nvSpPr>
          <p:cNvPr id="24" name="TextBox">
            <a:extLst>
              <a:ext uri="{FF2B5EF4-FFF2-40B4-BE49-F238E27FC236}">
                <a16:creationId xmlns:a16="http://schemas.microsoft.com/office/drawing/2014/main" id="{D5A1C64E-8C41-5D47-896B-D13CDDEDE794}"/>
              </a:ext>
            </a:extLst>
          </p:cNvPr>
          <p:cNvSpPr txBox="1"/>
          <p:nvPr/>
        </p:nvSpPr>
        <p:spPr>
          <a:xfrm>
            <a:off x="6368457" y="3939087"/>
            <a:ext cx="2194560" cy="830997"/>
          </a:xfrm>
          <a:prstGeom prst="rect">
            <a:avLst/>
          </a:prstGeom>
          <a:noFill/>
        </p:spPr>
        <p:txBody>
          <a:bodyPr wrap="square" rtlCol="0">
            <a:spAutoFit/>
          </a:bodyPr>
          <a:lstStyle/>
          <a:p>
            <a:pPr algn="ctr"/>
            <a:r>
              <a:rPr lang="en-US" sz="1600" b="1" dirty="0">
                <a:solidFill>
                  <a:srgbClr val="1D624D"/>
                </a:solidFill>
                <a:latin typeface="Arial" panose="020B0604020202020204" pitchFamily="34" charset="0"/>
                <a:cs typeface="Arial" panose="020B0604020202020204" pitchFamily="34" charset="0"/>
              </a:rPr>
              <a:t>COVID-19 vaccines </a:t>
            </a:r>
            <a:r>
              <a:rPr lang="en-US" sz="1600" b="1" u="sng" dirty="0">
                <a:solidFill>
                  <a:srgbClr val="1D624D"/>
                </a:solidFill>
                <a:latin typeface="Arial" panose="020B0604020202020204" pitchFamily="34" charset="0"/>
                <a:cs typeface="Arial" panose="020B0604020202020204" pitchFamily="34" charset="0"/>
              </a:rPr>
              <a:t>cannot</a:t>
            </a:r>
            <a:r>
              <a:rPr lang="en-US" sz="1600" b="1" dirty="0">
                <a:solidFill>
                  <a:srgbClr val="1D624D"/>
                </a:solidFill>
                <a:latin typeface="Arial" panose="020B0604020202020204" pitchFamily="34" charset="0"/>
                <a:cs typeface="Arial" panose="020B0604020202020204" pitchFamily="34" charset="0"/>
              </a:rPr>
              <a:t> give you COVID-19</a:t>
            </a:r>
          </a:p>
        </p:txBody>
      </p:sp>
      <p:pic>
        <p:nvPicPr>
          <p:cNvPr id="35" name="Picture" descr="Illustration of a virus test vial showing positive and negative. Positive appears larger than negative.">
            <a:extLst>
              <a:ext uri="{FF2B5EF4-FFF2-40B4-BE49-F238E27FC236}">
                <a16:creationId xmlns:a16="http://schemas.microsoft.com/office/drawing/2014/main" id="{2F293181-9B1D-CB40-9AFD-2E2E649D8CA0}"/>
              </a:ext>
              <a:ext uri="{C183D7F6-B498-43B3-948B-1728B52AA6E4}">
                <adec:decorative xmlns:adec="http://schemas.microsoft.com/office/drawing/2017/decorative" val="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71953" y="2061310"/>
            <a:ext cx="1674115" cy="1494641"/>
          </a:xfrm>
          <a:prstGeom prst="rect">
            <a:avLst/>
          </a:prstGeom>
        </p:spPr>
      </p:pic>
      <p:sp>
        <p:nvSpPr>
          <p:cNvPr id="27" name="TextBox">
            <a:extLst>
              <a:ext uri="{FF2B5EF4-FFF2-40B4-BE49-F238E27FC236}">
                <a16:creationId xmlns:a16="http://schemas.microsoft.com/office/drawing/2014/main" id="{EB2AB904-EAA5-F247-B092-74F0AD930E32}"/>
              </a:ext>
            </a:extLst>
          </p:cNvPr>
          <p:cNvSpPr txBox="1"/>
          <p:nvPr/>
        </p:nvSpPr>
        <p:spPr>
          <a:xfrm>
            <a:off x="9182573" y="3894712"/>
            <a:ext cx="2194560" cy="1323439"/>
          </a:xfrm>
          <a:prstGeom prst="rect">
            <a:avLst/>
          </a:prstGeom>
          <a:noFill/>
        </p:spPr>
        <p:txBody>
          <a:bodyPr wrap="square" rtlCol="0">
            <a:spAutoFit/>
          </a:bodyPr>
          <a:lstStyle/>
          <a:p>
            <a:pPr algn="ctr" defTabSz="1219140">
              <a:defRPr/>
            </a:pPr>
            <a:r>
              <a:rPr lang="en-US" sz="1600" b="1" dirty="0">
                <a:solidFill>
                  <a:srgbClr val="1D624D"/>
                </a:solidFill>
                <a:latin typeface="Arial" panose="020B0604020202020204" pitchFamily="34" charset="0"/>
                <a:cs typeface="Arial" panose="020B0604020202020204" pitchFamily="34" charset="0"/>
              </a:rPr>
              <a:t>COVID-19 vaccines will not cause you to test positive on COVID-19 </a:t>
            </a:r>
            <a:r>
              <a:rPr lang="en-US" sz="1600" b="1" u="sng" dirty="0">
                <a:solidFill>
                  <a:srgbClr val="1D624D"/>
                </a:solidFill>
                <a:latin typeface="Arial" panose="020B0604020202020204" pitchFamily="34" charset="0"/>
                <a:cs typeface="Arial" panose="020B0604020202020204" pitchFamily="34" charset="0"/>
              </a:rPr>
              <a:t>viral</a:t>
            </a:r>
            <a:r>
              <a:rPr lang="en-US" sz="1600" b="1" dirty="0">
                <a:solidFill>
                  <a:srgbClr val="1D624D"/>
                </a:solidFill>
                <a:latin typeface="Arial" panose="020B0604020202020204" pitchFamily="34" charset="0"/>
                <a:cs typeface="Arial" panose="020B0604020202020204" pitchFamily="34" charset="0"/>
              </a:rPr>
              <a:t> tests*</a:t>
            </a:r>
          </a:p>
        </p:txBody>
      </p:sp>
      <p:sp>
        <p:nvSpPr>
          <p:cNvPr id="28" name="TextBox">
            <a:hlinkClick r:id="rId7"/>
            <a:extLst>
              <a:ext uri="{FF2B5EF4-FFF2-40B4-BE49-F238E27FC236}">
                <a16:creationId xmlns:a16="http://schemas.microsoft.com/office/drawing/2014/main" id="{EF1520ED-EB45-6B41-A506-01D718D99321}"/>
              </a:ext>
            </a:extLst>
          </p:cNvPr>
          <p:cNvSpPr txBox="1"/>
          <p:nvPr/>
        </p:nvSpPr>
        <p:spPr>
          <a:xfrm>
            <a:off x="740229" y="5537237"/>
            <a:ext cx="10711543" cy="379656"/>
          </a:xfrm>
          <a:prstGeom prst="rect">
            <a:avLst/>
          </a:prstGeom>
          <a:noFill/>
        </p:spPr>
        <p:txBody>
          <a:bodyPr wrap="square" rtlCol="0">
            <a:spAutoFit/>
          </a:bodyPr>
          <a:lstStyle/>
          <a:p>
            <a:pPr algn="ctr"/>
            <a:r>
              <a:rPr lang="en-US" sz="1867" b="1" dirty="0">
                <a:solidFill>
                  <a:srgbClr val="3A7AB6"/>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a:t>
            </a:r>
            <a:r>
              <a:rPr lang="en-US" sz="1867" b="1" dirty="0" err="1">
                <a:solidFill>
                  <a:srgbClr val="3A7AB6"/>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www.cdc.gov</a:t>
            </a:r>
            <a:r>
              <a:rPr lang="en-US" sz="1867" b="1" dirty="0">
                <a:solidFill>
                  <a:srgbClr val="3A7AB6"/>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/coronavirus/2019-ncov/vaccines/about-vaccines/vaccine-</a:t>
            </a:r>
            <a:r>
              <a:rPr lang="en-US" sz="1867" b="1" dirty="0" err="1">
                <a:solidFill>
                  <a:srgbClr val="3A7AB6"/>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myths.html</a:t>
            </a:r>
            <a:endParaRPr lang="en-US" sz="1867" b="1" dirty="0">
              <a:solidFill>
                <a:srgbClr val="3A7AB6"/>
              </a:solidFill>
              <a:latin typeface="Arial" panose="020B0604020202020204" pitchFamily="34" charset="0"/>
              <a:cs typeface="Arial" panose="020B0604020202020204" pitchFamily="34" charset="0"/>
            </a:endParaRPr>
          </a:p>
        </p:txBody>
      </p:sp>
      <p:sp>
        <p:nvSpPr>
          <p:cNvPr id="18" name="TextBox">
            <a:extLst>
              <a:ext uri="{FF2B5EF4-FFF2-40B4-BE49-F238E27FC236}">
                <a16:creationId xmlns:a16="http://schemas.microsoft.com/office/drawing/2014/main" id="{C9EF0F3B-3A19-5F45-9CD2-6B1E4EBECE83}"/>
              </a:ext>
            </a:extLst>
          </p:cNvPr>
          <p:cNvSpPr txBox="1"/>
          <p:nvPr/>
        </p:nvSpPr>
        <p:spPr>
          <a:xfrm>
            <a:off x="609600" y="6167571"/>
            <a:ext cx="11582400" cy="297454"/>
          </a:xfrm>
          <a:prstGeom prst="rect">
            <a:avLst/>
          </a:prstGeom>
          <a:noFill/>
        </p:spPr>
        <p:txBody>
          <a:bodyPr wrap="square" rtlCol="0">
            <a:spAutoFit/>
          </a:bodyPr>
          <a:lstStyle/>
          <a:p>
            <a:r>
              <a:rPr lang="en-US" sz="1333" dirty="0">
                <a:solidFill>
                  <a:srgbClr val="000000"/>
                </a:solidFill>
                <a:latin typeface="Arial" panose="020B0604020202020204" pitchFamily="34" charset="0"/>
                <a:cs typeface="Arial" panose="020B0604020202020204" pitchFamily="34" charset="0"/>
              </a:rPr>
              <a:t>*</a:t>
            </a:r>
            <a:r>
              <a:rPr lang="en-US" sz="1333" dirty="0">
                <a:solidFill>
                  <a:srgbClr val="000000"/>
                </a:solidFill>
                <a:latin typeface="Arial" panose="020B0604020202020204" pitchFamily="34" charset="0"/>
                <a:cs typeface="Arial" panose="020B0604020202020204" pitchFamily="34" charset="0"/>
                <a:hlinkClick r:id="rId8"/>
              </a:rPr>
              <a:t>https://</a:t>
            </a:r>
            <a:r>
              <a:rPr lang="en-US" sz="1333" dirty="0" err="1">
                <a:solidFill>
                  <a:srgbClr val="000000"/>
                </a:solidFill>
                <a:latin typeface="Arial" panose="020B0604020202020204" pitchFamily="34" charset="0"/>
                <a:cs typeface="Arial" panose="020B0604020202020204" pitchFamily="34" charset="0"/>
                <a:hlinkClick r:id="rId8"/>
              </a:rPr>
              <a:t>www.cdc.gov</a:t>
            </a:r>
            <a:r>
              <a:rPr lang="en-US" sz="1333" dirty="0">
                <a:solidFill>
                  <a:srgbClr val="000000"/>
                </a:solidFill>
                <a:latin typeface="Arial" panose="020B0604020202020204" pitchFamily="34" charset="0"/>
                <a:cs typeface="Arial" panose="020B0604020202020204" pitchFamily="34" charset="0"/>
                <a:hlinkClick r:id="rId8"/>
              </a:rPr>
              <a:t>/coronavirus/2019-ncov/hcp/testing-</a:t>
            </a:r>
            <a:r>
              <a:rPr lang="en-US" sz="1333" dirty="0" err="1">
                <a:solidFill>
                  <a:srgbClr val="000000"/>
                </a:solidFill>
                <a:latin typeface="Arial" panose="020B0604020202020204" pitchFamily="34" charset="0"/>
                <a:cs typeface="Arial" panose="020B0604020202020204" pitchFamily="34" charset="0"/>
                <a:hlinkClick r:id="rId8"/>
              </a:rPr>
              <a:t>overview.html</a:t>
            </a:r>
            <a:endParaRPr lang="en-US" sz="1333" dirty="0">
              <a:solidFill>
                <a:srgbClr val="000000"/>
              </a:solidFill>
              <a:latin typeface="Arial" panose="020B0604020202020204" pitchFamily="34" charset="0"/>
              <a:cs typeface="Arial" panose="020B0604020202020204" pitchFamily="34" charset="0"/>
            </a:endParaRPr>
          </a:p>
        </p:txBody>
      </p:sp>
      <p:sp>
        <p:nvSpPr>
          <p:cNvPr id="30" name="Divider">
            <a:extLst>
              <a:ext uri="{FF2B5EF4-FFF2-40B4-BE49-F238E27FC236}">
                <a16:creationId xmlns:a16="http://schemas.microsoft.com/office/drawing/2014/main" id="{E650D0C0-B808-B342-B688-445629F7679D}"/>
              </a:ext>
              <a:ext uri="{C183D7F6-B498-43B3-948B-1728B52AA6E4}">
                <adec:decorative xmlns:adec="http://schemas.microsoft.com/office/drawing/2017/decorative" val="1"/>
              </a:ext>
            </a:extLst>
          </p:cNvPr>
          <p:cNvSpPr/>
          <p:nvPr/>
        </p:nvSpPr>
        <p:spPr>
          <a:xfrm>
            <a:off x="3178123" y="1819124"/>
            <a:ext cx="132887" cy="343504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sz="2400"/>
          </a:p>
        </p:txBody>
      </p:sp>
      <p:sp>
        <p:nvSpPr>
          <p:cNvPr id="36" name="Divider">
            <a:extLst>
              <a:ext uri="{FF2B5EF4-FFF2-40B4-BE49-F238E27FC236}">
                <a16:creationId xmlns:a16="http://schemas.microsoft.com/office/drawing/2014/main" id="{06519528-EC15-2B42-AD3E-3B99BFE14F09}"/>
              </a:ext>
              <a:ext uri="{C183D7F6-B498-43B3-948B-1728B52AA6E4}">
                <adec:decorative xmlns:adec="http://schemas.microsoft.com/office/drawing/2017/decorative" val="1"/>
              </a:ext>
            </a:extLst>
          </p:cNvPr>
          <p:cNvSpPr/>
          <p:nvPr/>
        </p:nvSpPr>
        <p:spPr>
          <a:xfrm>
            <a:off x="5992239" y="1819124"/>
            <a:ext cx="132887" cy="343504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sz="2400"/>
          </a:p>
        </p:txBody>
      </p:sp>
      <p:sp>
        <p:nvSpPr>
          <p:cNvPr id="37" name="Divider">
            <a:extLst>
              <a:ext uri="{FF2B5EF4-FFF2-40B4-BE49-F238E27FC236}">
                <a16:creationId xmlns:a16="http://schemas.microsoft.com/office/drawing/2014/main" id="{44C75C16-3DBB-804B-8225-3A29EF1341C6}"/>
              </a:ext>
              <a:ext uri="{C183D7F6-B498-43B3-948B-1728B52AA6E4}">
                <adec:decorative xmlns:adec="http://schemas.microsoft.com/office/drawing/2017/decorative" val="1"/>
              </a:ext>
            </a:extLst>
          </p:cNvPr>
          <p:cNvSpPr/>
          <p:nvPr/>
        </p:nvSpPr>
        <p:spPr>
          <a:xfrm>
            <a:off x="8806355" y="1819124"/>
            <a:ext cx="132887" cy="343504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sz="2400"/>
          </a:p>
        </p:txBody>
      </p:sp>
      <p:sp>
        <p:nvSpPr>
          <p:cNvPr id="40" name="Rectangle">
            <a:extLst>
              <a:ext uri="{FF2B5EF4-FFF2-40B4-BE49-F238E27FC236}">
                <a16:creationId xmlns:a16="http://schemas.microsoft.com/office/drawing/2014/main" id="{D36EC754-B4F1-454E-8D96-A34E9971619A}"/>
              </a:ext>
              <a:ext uri="{C183D7F6-B498-43B3-948B-1728B52AA6E4}">
                <adec:decorative xmlns:adec="http://schemas.microsoft.com/office/drawing/2017/decorative" val="1"/>
              </a:ext>
            </a:extLst>
          </p:cNvPr>
          <p:cNvSpPr/>
          <p:nvPr/>
        </p:nvSpPr>
        <p:spPr>
          <a:xfrm>
            <a:off x="740229" y="5345919"/>
            <a:ext cx="10711543" cy="134112"/>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a:extLst>
              <a:ext uri="{FF2B5EF4-FFF2-40B4-BE49-F238E27FC236}">
                <a16:creationId xmlns:a16="http://schemas.microsoft.com/office/drawing/2014/main" id="{2CE39CD6-5B49-4490-AC2E-6CA3C59D5BE4}"/>
              </a:ext>
            </a:extLst>
          </p:cNvPr>
          <p:cNvSpPr/>
          <p:nvPr/>
        </p:nvSpPr>
        <p:spPr>
          <a:xfrm>
            <a:off x="387188" y="6395182"/>
            <a:ext cx="2923822" cy="2974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Graphical user interface, application&#10;&#10;Description automatically generated">
            <a:extLst>
              <a:ext uri="{FF2B5EF4-FFF2-40B4-BE49-F238E27FC236}">
                <a16:creationId xmlns:a16="http://schemas.microsoft.com/office/drawing/2014/main" id="{F3FB02C6-3BC6-43BB-BF36-5044F32163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89214" y="6272071"/>
            <a:ext cx="920474" cy="552284"/>
          </a:xfrm>
          <a:prstGeom prst="rect">
            <a:avLst/>
          </a:prstGeom>
        </p:spPr>
      </p:pic>
    </p:spTree>
    <p:extLst>
      <p:ext uri="{BB962C8B-B14F-4D97-AF65-F5344CB8AC3E}">
        <p14:creationId xmlns:p14="http://schemas.microsoft.com/office/powerpoint/2010/main" val="1054114191"/>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page (Option One) Master">
  <a:themeElements>
    <a:clrScheme name="CO Palette Colors">
      <a:dk1>
        <a:srgbClr val="FF8200"/>
      </a:dk1>
      <a:lt1>
        <a:srgbClr val="FFFFFF"/>
      </a:lt1>
      <a:dk2>
        <a:srgbClr val="003C71"/>
      </a:dk2>
      <a:lt2>
        <a:srgbClr val="FFFFFF"/>
      </a:lt2>
      <a:accent1>
        <a:srgbClr val="00778B"/>
      </a:accent1>
      <a:accent2>
        <a:srgbClr val="00833C"/>
      </a:accent2>
      <a:accent3>
        <a:srgbClr val="BA5826"/>
      </a:accent3>
      <a:accent4>
        <a:srgbClr val="246BA2"/>
      </a:accent4>
      <a:accent5>
        <a:srgbClr val="00A7B5"/>
      </a:accent5>
      <a:accent6>
        <a:srgbClr val="48A23F"/>
      </a:accent6>
      <a:hlink>
        <a:srgbClr val="A39382"/>
      </a:hlink>
      <a:folHlink>
        <a:srgbClr val="7C87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ody Master">
  <a:themeElements>
    <a:clrScheme name="CO Palette Colors">
      <a:dk1>
        <a:srgbClr val="FF8200"/>
      </a:dk1>
      <a:lt1>
        <a:srgbClr val="FFFFFF"/>
      </a:lt1>
      <a:dk2>
        <a:srgbClr val="003C71"/>
      </a:dk2>
      <a:lt2>
        <a:srgbClr val="FFFFFF"/>
      </a:lt2>
      <a:accent1>
        <a:srgbClr val="00778B"/>
      </a:accent1>
      <a:accent2>
        <a:srgbClr val="00833C"/>
      </a:accent2>
      <a:accent3>
        <a:srgbClr val="BA5826"/>
      </a:accent3>
      <a:accent4>
        <a:srgbClr val="246BA2"/>
      </a:accent4>
      <a:accent5>
        <a:srgbClr val="00A7B5"/>
      </a:accent5>
      <a:accent6>
        <a:srgbClr val="48A23F"/>
      </a:accent6>
      <a:hlink>
        <a:srgbClr val="A39382"/>
      </a:hlink>
      <a:folHlink>
        <a:srgbClr val="7C87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000"/>
          </a:lnSpc>
          <a:spcAft>
            <a:spcPts val="600"/>
          </a:spcAft>
          <a:defRPr sz="1400" b="0" i="0" kern="1200" spc="0" dirty="0" err="1" smtClean="0">
            <a:solidFill>
              <a:schemeClr val="tx1">
                <a:lumMod val="85000"/>
                <a:lumOff val="15000"/>
              </a:schemeClr>
            </a:solidFill>
            <a:latin typeface="Calibri Light"/>
            <a:cs typeface="Calibri Light"/>
          </a:defRPr>
        </a:defPPr>
      </a:lstStyle>
    </a:txDef>
  </a:objectDefaults>
  <a:extraClrSchemeLst/>
</a:theme>
</file>

<file path=ppt/theme/theme4.xml><?xml version="1.0" encoding="utf-8"?>
<a:theme xmlns:a="http://schemas.openxmlformats.org/drawingml/2006/main" name="1_Title page (Option One) Master">
  <a:themeElements>
    <a:clrScheme name="CPCCO Theme Colors">
      <a:dk1>
        <a:srgbClr val="009681"/>
      </a:dk1>
      <a:lt1>
        <a:srgbClr val="FFFFFF"/>
      </a:lt1>
      <a:dk2>
        <a:srgbClr val="155B7C"/>
      </a:dk2>
      <a:lt2>
        <a:srgbClr val="FFFFFF"/>
      </a:lt2>
      <a:accent1>
        <a:srgbClr val="165C7D"/>
      </a:accent1>
      <a:accent2>
        <a:srgbClr val="009781"/>
      </a:accent2>
      <a:accent3>
        <a:srgbClr val="A29282"/>
      </a:accent3>
      <a:accent4>
        <a:srgbClr val="E09600"/>
      </a:accent4>
      <a:accent5>
        <a:srgbClr val="7BAFD3"/>
      </a:accent5>
      <a:accent6>
        <a:srgbClr val="91D6AC"/>
      </a:accent6>
      <a:hlink>
        <a:srgbClr val="003B70"/>
      </a:hlink>
      <a:folHlink>
        <a:srgbClr val="00A7B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ody Master">
  <a:themeElements>
    <a:clrScheme name="CPCCO Theme Colors">
      <a:dk1>
        <a:srgbClr val="009681"/>
      </a:dk1>
      <a:lt1>
        <a:srgbClr val="FFFFFF"/>
      </a:lt1>
      <a:dk2>
        <a:srgbClr val="155B7C"/>
      </a:dk2>
      <a:lt2>
        <a:srgbClr val="FFFFFF"/>
      </a:lt2>
      <a:accent1>
        <a:srgbClr val="165C7D"/>
      </a:accent1>
      <a:accent2>
        <a:srgbClr val="009781"/>
      </a:accent2>
      <a:accent3>
        <a:srgbClr val="A29282"/>
      </a:accent3>
      <a:accent4>
        <a:srgbClr val="E09600"/>
      </a:accent4>
      <a:accent5>
        <a:srgbClr val="7BAFD3"/>
      </a:accent5>
      <a:accent6>
        <a:srgbClr val="91D6AC"/>
      </a:accent6>
      <a:hlink>
        <a:srgbClr val="003B70"/>
      </a:hlink>
      <a:folHlink>
        <a:srgbClr val="00A7B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000"/>
          </a:lnSpc>
          <a:spcAft>
            <a:spcPts val="600"/>
          </a:spcAft>
          <a:defRPr sz="1400" b="0" i="0" kern="1200" spc="0" dirty="0" err="1" smtClean="0">
            <a:solidFill>
              <a:schemeClr val="tx1">
                <a:lumMod val="85000"/>
                <a:lumOff val="15000"/>
              </a:schemeClr>
            </a:solidFill>
            <a:latin typeface="Calibri Light"/>
            <a:cs typeface="Calibri Light"/>
          </a:defRPr>
        </a:defPPr>
      </a:lstStyle>
    </a:txDef>
  </a:objectDefaults>
  <a:extraClrSchemeLst/>
</a:theme>
</file>

<file path=ppt/theme/theme6.xml><?xml version="1.0" encoding="utf-8"?>
<a:theme xmlns:a="http://schemas.openxmlformats.org/drawingml/2006/main" name="1_Title page (Option One) Master">
  <a:themeElements>
    <a:clrScheme name="JCC Colors">
      <a:dk1>
        <a:srgbClr val="285C4D"/>
      </a:dk1>
      <a:lt1>
        <a:srgbClr val="FFFFFF"/>
      </a:lt1>
      <a:dk2>
        <a:srgbClr val="4B4F53"/>
      </a:dk2>
      <a:lt2>
        <a:srgbClr val="FFFFFF"/>
      </a:lt2>
      <a:accent1>
        <a:srgbClr val="2CCBD3"/>
      </a:accent1>
      <a:accent2>
        <a:srgbClr val="97D600"/>
      </a:accent2>
      <a:accent3>
        <a:srgbClr val="7B878D"/>
      </a:accent3>
      <a:accent4>
        <a:srgbClr val="FFFFFF"/>
      </a:accent4>
      <a:accent5>
        <a:srgbClr val="003B70"/>
      </a:accent5>
      <a:accent6>
        <a:srgbClr val="003B70"/>
      </a:accent6>
      <a:hlink>
        <a:srgbClr val="003B70"/>
      </a:hlink>
      <a:folHlink>
        <a:srgbClr val="003B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Body Master">
  <a:themeElements>
    <a:clrScheme name="JCC Colors">
      <a:dk1>
        <a:srgbClr val="285C4D"/>
      </a:dk1>
      <a:lt1>
        <a:srgbClr val="FFFFFF"/>
      </a:lt1>
      <a:dk2>
        <a:srgbClr val="4B4F53"/>
      </a:dk2>
      <a:lt2>
        <a:srgbClr val="FFFFFF"/>
      </a:lt2>
      <a:accent1>
        <a:srgbClr val="2CCBD3"/>
      </a:accent1>
      <a:accent2>
        <a:srgbClr val="97D600"/>
      </a:accent2>
      <a:accent3>
        <a:srgbClr val="7B878D"/>
      </a:accent3>
      <a:accent4>
        <a:srgbClr val="FFFFFF"/>
      </a:accent4>
      <a:accent5>
        <a:srgbClr val="003B70"/>
      </a:accent5>
      <a:accent6>
        <a:srgbClr val="003B70"/>
      </a:accent6>
      <a:hlink>
        <a:srgbClr val="003B70"/>
      </a:hlink>
      <a:folHlink>
        <a:srgbClr val="003B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000"/>
          </a:lnSpc>
          <a:spcAft>
            <a:spcPts val="600"/>
          </a:spcAft>
          <a:defRPr sz="1400" b="0" i="0" kern="1200" spc="0" dirty="0" err="1" smtClean="0">
            <a:solidFill>
              <a:schemeClr val="tx1">
                <a:lumMod val="85000"/>
                <a:lumOff val="15000"/>
              </a:schemeClr>
            </a:solidFill>
            <a:latin typeface="Calibri Light"/>
            <a:cs typeface="Calibri Light"/>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70F3101D029B4C8843278678B8C758" ma:contentTypeVersion="10" ma:contentTypeDescription="Create a new document." ma:contentTypeScope="" ma:versionID="a50f57726cd544e4b133d50c6f9ba910">
  <xsd:schema xmlns:xsd="http://www.w3.org/2001/XMLSchema" xmlns:xs="http://www.w3.org/2001/XMLSchema" xmlns:p="http://schemas.microsoft.com/office/2006/metadata/properties" xmlns:ns2="f732104a-8060-4919-9892-85d21feb3c50" xmlns:ns3="30fa4636-4ff2-4ba7-aa7a-ca28cbf00f55" targetNamespace="http://schemas.microsoft.com/office/2006/metadata/properties" ma:root="true" ma:fieldsID="4b55f3551849c590bb945944a4117543" ns2:_="" ns3:_="">
    <xsd:import namespace="f732104a-8060-4919-9892-85d21feb3c50"/>
    <xsd:import namespace="30fa4636-4ff2-4ba7-aa7a-ca28cbf00f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32104a-8060-4919-9892-85d21feb3c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fa4636-4ff2-4ba7-aa7a-ca28cbf00f5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1337A9-B415-4EA6-919C-B8561EE53216}">
  <ds:schemaRefs>
    <ds:schemaRef ds:uri="30fa4636-4ff2-4ba7-aa7a-ca28cbf00f55"/>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f732104a-8060-4919-9892-85d21feb3c50"/>
    <ds:schemaRef ds:uri="http://www.w3.org/XML/1998/namespace"/>
    <ds:schemaRef ds:uri="http://purl.org/dc/dcmitype/"/>
  </ds:schemaRefs>
</ds:datastoreItem>
</file>

<file path=customXml/itemProps2.xml><?xml version="1.0" encoding="utf-8"?>
<ds:datastoreItem xmlns:ds="http://schemas.openxmlformats.org/officeDocument/2006/customXml" ds:itemID="{CDCCFC1D-240A-4D67-B25F-4B84299F7713}">
  <ds:schemaRefs>
    <ds:schemaRef ds:uri="http://schemas.microsoft.com/sharepoint/v3/contenttype/forms"/>
  </ds:schemaRefs>
</ds:datastoreItem>
</file>

<file path=customXml/itemProps3.xml><?xml version="1.0" encoding="utf-8"?>
<ds:datastoreItem xmlns:ds="http://schemas.openxmlformats.org/officeDocument/2006/customXml" ds:itemID="{1A0E8AFF-1AB6-4158-B747-76186F2B02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32104a-8060-4919-9892-85d21feb3c50"/>
    <ds:schemaRef ds:uri="30fa4636-4ff2-4ba7-aa7a-ca28cbf00f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7077</TotalTime>
  <Words>9569</Words>
  <Application>Microsoft Office PowerPoint</Application>
  <PresentationFormat>Widescreen</PresentationFormat>
  <Paragraphs>552</Paragraphs>
  <Slides>43</Slides>
  <Notes>39</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43</vt:i4>
      </vt:variant>
    </vt:vector>
  </HeadingPairs>
  <TitlesOfParts>
    <vt:vector size="58" baseType="lpstr">
      <vt:lpstr>Arial</vt:lpstr>
      <vt:lpstr>Arial Black</vt:lpstr>
      <vt:lpstr>Arial Narrow</vt:lpstr>
      <vt:lpstr>Calibri</vt:lpstr>
      <vt:lpstr>Calibri Light</vt:lpstr>
      <vt:lpstr>Myriad Web Pro</vt:lpstr>
      <vt:lpstr>Symbol</vt:lpstr>
      <vt:lpstr>Wingdings</vt:lpstr>
      <vt:lpstr>Office Theme</vt:lpstr>
      <vt:lpstr>Title page (Option One) Master</vt:lpstr>
      <vt:lpstr>Body Master</vt:lpstr>
      <vt:lpstr>1_Title page (Option One) Master</vt:lpstr>
      <vt:lpstr>Body Master</vt:lpstr>
      <vt:lpstr>1_Title page (Option One) Master</vt:lpstr>
      <vt:lpstr>Body Master</vt:lpstr>
      <vt:lpstr>COVID vaccine overview</vt:lpstr>
      <vt:lpstr>About me</vt:lpstr>
      <vt:lpstr>What we’ll cover today</vt:lpstr>
      <vt:lpstr>Overview of COVID-19 +  Importance of Vaccination </vt:lpstr>
      <vt:lpstr>What is known about COVID-19?</vt:lpstr>
      <vt:lpstr>COVID-19 Virus Variants</vt:lpstr>
      <vt:lpstr>How to prevent COVID-19 </vt:lpstr>
      <vt:lpstr>COVID-19 vaccination is a safer  way to build protection </vt:lpstr>
      <vt:lpstr>Key facts about COVID-19 vaccination</vt:lpstr>
      <vt:lpstr>COVID-19 vaccination will help protect  you from COVID-19</vt:lpstr>
      <vt:lpstr>Vaccination is one measure to help stop the pandemic </vt:lpstr>
      <vt:lpstr>Protect yourself, your family, friends, coworkers, and your community.  Get vaccinated.  </vt:lpstr>
      <vt:lpstr>A closer look at vaccine development</vt:lpstr>
      <vt:lpstr>Safety of COVID-19 vaccines is a top priority </vt:lpstr>
      <vt:lpstr>COVID-19 vaccines received FDA Emergency Use Authorizations (EUAs)</vt:lpstr>
      <vt:lpstr>These COVID-19 vaccines are mRNA vaccines</vt:lpstr>
      <vt:lpstr>COVID-19 vaccination helps protect you  from COVID-19</vt:lpstr>
      <vt:lpstr>About the COVID-19 mRNA vaccines</vt:lpstr>
      <vt:lpstr>Fast-tracking COVID-19 vaccines while ensuring safety</vt:lpstr>
      <vt:lpstr>Monitoring vaccine safety is a regular, ongoing part of vaccine development</vt:lpstr>
      <vt:lpstr>Myth busting: Facts about the vaccine</vt:lpstr>
      <vt:lpstr>The facts: COVID-19 mRNA vaccines will not give you COVID-19</vt:lpstr>
      <vt:lpstr>The facts: COVID-19 mRNA vaccines will not cause you to test positive on COVID-19 viral tests</vt:lpstr>
      <vt:lpstr>The facts: People who have gotten sick with SARS-CoV-2, the virus that causes COVID-19, may still benefit from vaccination</vt:lpstr>
      <vt:lpstr>Other potential concerns </vt:lpstr>
      <vt:lpstr>Getting Vaccinated</vt:lpstr>
      <vt:lpstr>What to expect before, during, and after COVID-19 vaccination </vt:lpstr>
      <vt:lpstr>After Vaccination</vt:lpstr>
      <vt:lpstr>PowerPoint Presentation</vt:lpstr>
      <vt:lpstr>PowerPoint Presentation</vt:lpstr>
      <vt:lpstr>PowerPoint Presentation</vt:lpstr>
      <vt:lpstr>CDC COVID-19 Vaccine Websites</vt:lpstr>
      <vt:lpstr>Discussion</vt:lpstr>
      <vt:lpstr>Answering common patient questions about COVID-19 vaccines</vt:lpstr>
      <vt:lpstr>Q: How do we know if COVID-19 vaccines are safe?  </vt:lpstr>
      <vt:lpstr>Q: Have these vaccines been tested in people like me?</vt:lpstr>
      <vt:lpstr> Q: Is it better to get natural immunity rather than immunity from vaccines?  </vt:lpstr>
      <vt:lpstr> Q: Will the shot hurt? Will it make me sick?  What about the side effects? </vt:lpstr>
      <vt:lpstr> Q: How do we know these vaccines are safe when they are so new? What about long-term side effects?</vt:lpstr>
      <vt:lpstr> Q: How many doses are needed and why?</vt:lpstr>
      <vt:lpstr>Proactively explain side effects</vt:lpstr>
      <vt:lpstr>Wrapping up the conversation</vt:lpstr>
      <vt:lpstr>For more information about COVID-19 and vaccines: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Safina Koreishi</dc:creator>
  <cp:lastModifiedBy>Ian Doescher</cp:lastModifiedBy>
  <cp:revision>72</cp:revision>
  <dcterms:created xsi:type="dcterms:W3CDTF">2021-01-11T19:45:52Z</dcterms:created>
  <dcterms:modified xsi:type="dcterms:W3CDTF">2021-04-21T19:06:08Z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0x010100EB70F3101D029B4C8843278678B8C758</vt:lpwstr>
  </property>
</Properties>
</file>